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63" r:id="rId3"/>
    <p:sldId id="265" r:id="rId4"/>
    <p:sldId id="268" r:id="rId5"/>
    <p:sldId id="269" r:id="rId6"/>
    <p:sldId id="282" r:id="rId7"/>
    <p:sldId id="283" r:id="rId8"/>
    <p:sldId id="276" r:id="rId9"/>
    <p:sldId id="271" r:id="rId10"/>
    <p:sldId id="270" r:id="rId11"/>
    <p:sldId id="278" r:id="rId12"/>
    <p:sldId id="277" r:id="rId13"/>
    <p:sldId id="279" r:id="rId14"/>
    <p:sldId id="272" r:id="rId15"/>
    <p:sldId id="274" r:id="rId16"/>
    <p:sldId id="275" r:id="rId17"/>
    <p:sldId id="280" r:id="rId18"/>
    <p:sldId id="284" r:id="rId19"/>
    <p:sldId id="285" r:id="rId20"/>
    <p:sldId id="281" r:id="rId21"/>
    <p:sldId id="288" r:id="rId22"/>
    <p:sldId id="286" r:id="rId23"/>
    <p:sldId id="287"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94660"/>
  </p:normalViewPr>
  <p:slideViewPr>
    <p:cSldViewPr snapToGrid="0">
      <p:cViewPr varScale="1">
        <p:scale>
          <a:sx n="61" d="100"/>
          <a:sy n="61" d="100"/>
        </p:scale>
        <p:origin x="108"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isipp01data\shared$\nwc1dmd\shared\PLN\TRANS\40%20RTP%20and%20Air%20Quality\2045%20LRTP\01_Existing%20Conditions\Existing%20Conditions%20204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openxmlformats.org/officeDocument/2006/relationships/oleObject" Target="file:///\\isipp01data\shared$\DMD\shared\MPO\40%20RTP%20and%20Air%20Quality\2045%20LRTP\01_Existing%20Conditions\01_Data\Existing%20Conditions%20204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isipp01data\shared$\DMD\shared\MPO\40%20RTP%20and%20Air%20Quality\2045%20LRTP\01_Existing%20Conditions\01_Data\Existing%20Conditions%20204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Overall_County_Totals_BEA!$L$1</c:f>
              <c:strCache>
                <c:ptCount val="1"/>
                <c:pt idx="0">
                  <c:v>Change in Job Percentage, 2001-2013</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Overall_County_Totals_BEA!$A$2:$A$10</c:f>
              <c:strCache>
                <c:ptCount val="9"/>
                <c:pt idx="0">
                  <c:v>Boone County</c:v>
                </c:pt>
                <c:pt idx="1">
                  <c:v>Hamilton County</c:v>
                </c:pt>
                <c:pt idx="2">
                  <c:v>Hancock County</c:v>
                </c:pt>
                <c:pt idx="3">
                  <c:v>Hendricks County</c:v>
                </c:pt>
                <c:pt idx="4">
                  <c:v>Johnson County</c:v>
                </c:pt>
                <c:pt idx="5">
                  <c:v>Madison County</c:v>
                </c:pt>
                <c:pt idx="6">
                  <c:v>Marion County</c:v>
                </c:pt>
                <c:pt idx="7">
                  <c:v>Morgan County</c:v>
                </c:pt>
                <c:pt idx="8">
                  <c:v>Shelby County</c:v>
                </c:pt>
              </c:strCache>
            </c:strRef>
          </c:cat>
          <c:val>
            <c:numRef>
              <c:f>Overall_County_Totals_BEA!$L$2:$L$10</c:f>
              <c:numCache>
                <c:formatCode>0.00%</c:formatCode>
                <c:ptCount val="9"/>
                <c:pt idx="0">
                  <c:v>9.4957990097152695E-3</c:v>
                </c:pt>
                <c:pt idx="1">
                  <c:v>4.3160219855644374E-2</c:v>
                </c:pt>
                <c:pt idx="2">
                  <c:v>4.5083889577830528E-3</c:v>
                </c:pt>
                <c:pt idx="3">
                  <c:v>2.175611135128909E-2</c:v>
                </c:pt>
                <c:pt idx="4">
                  <c:v>6.5269190611569258E-3</c:v>
                </c:pt>
                <c:pt idx="5">
                  <c:v>-1.2051920907594063E-2</c:v>
                </c:pt>
                <c:pt idx="6">
                  <c:v>-6.9056421206752705E-2</c:v>
                </c:pt>
                <c:pt idx="7">
                  <c:v>-2.0082488416326462E-3</c:v>
                </c:pt>
                <c:pt idx="8">
                  <c:v>-2.3308472796093709E-3</c:v>
                </c:pt>
              </c:numCache>
            </c:numRef>
          </c:val>
          <c:extLst>
            <c:ext xmlns:c16="http://schemas.microsoft.com/office/drawing/2014/chart" uri="{C3380CC4-5D6E-409C-BE32-E72D297353CC}">
              <c16:uniqueId val="{00000000-30D7-498B-8B22-CDDF8F3E7401}"/>
            </c:ext>
          </c:extLst>
        </c:ser>
        <c:dLbls>
          <c:showLegendKey val="0"/>
          <c:showVal val="0"/>
          <c:showCatName val="0"/>
          <c:showSerName val="0"/>
          <c:showPercent val="0"/>
          <c:showBubbleSize val="0"/>
        </c:dLbls>
        <c:gapWidth val="50"/>
        <c:axId val="71879680"/>
        <c:axId val="72508160"/>
      </c:barChart>
      <c:catAx>
        <c:axId val="71879680"/>
        <c:scaling>
          <c:orientation val="minMax"/>
        </c:scaling>
        <c:delete val="0"/>
        <c:axPos val="b"/>
        <c:numFmt formatCode="General" sourceLinked="0"/>
        <c:majorTickMark val="out"/>
        <c:minorTickMark val="none"/>
        <c:tickLblPos val="low"/>
        <c:crossAx val="72508160"/>
        <c:crosses val="autoZero"/>
        <c:auto val="1"/>
        <c:lblAlgn val="ctr"/>
        <c:lblOffset val="100"/>
        <c:noMultiLvlLbl val="0"/>
      </c:catAx>
      <c:valAx>
        <c:axId val="72508160"/>
        <c:scaling>
          <c:orientation val="minMax"/>
        </c:scaling>
        <c:delete val="0"/>
        <c:axPos val="l"/>
        <c:numFmt formatCode="0.00%" sourceLinked="1"/>
        <c:majorTickMark val="out"/>
        <c:minorTickMark val="none"/>
        <c:tickLblPos val="nextTo"/>
        <c:crossAx val="71879680"/>
        <c:crosses val="autoZero"/>
        <c:crossBetween val="between"/>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POP!$N$3</c:f>
              <c:strCache>
                <c:ptCount val="1"/>
                <c:pt idx="0">
                  <c:v>Growth 1990-2000</c:v>
                </c:pt>
              </c:strCache>
            </c:strRef>
          </c:tx>
          <c:invertIfNegative val="0"/>
          <c:cat>
            <c:strRef>
              <c:f>POP!$A$4:$A$12</c:f>
              <c:strCache>
                <c:ptCount val="9"/>
                <c:pt idx="0">
                  <c:v>Boone County</c:v>
                </c:pt>
                <c:pt idx="1">
                  <c:v>Hamilton County</c:v>
                </c:pt>
                <c:pt idx="2">
                  <c:v>Hancock County</c:v>
                </c:pt>
                <c:pt idx="3">
                  <c:v>Hendricks County</c:v>
                </c:pt>
                <c:pt idx="4">
                  <c:v>Johnson County</c:v>
                </c:pt>
                <c:pt idx="5">
                  <c:v>Madison County</c:v>
                </c:pt>
                <c:pt idx="6">
                  <c:v>Marion County</c:v>
                </c:pt>
                <c:pt idx="7">
                  <c:v>Morgan County</c:v>
                </c:pt>
                <c:pt idx="8">
                  <c:v>Shelby County</c:v>
                </c:pt>
              </c:strCache>
            </c:strRef>
          </c:cat>
          <c:val>
            <c:numRef>
              <c:f>POP!$N$4:$N$12</c:f>
              <c:numCache>
                <c:formatCode>0%</c:formatCode>
                <c:ptCount val="9"/>
                <c:pt idx="0">
                  <c:v>0.20866647442787112</c:v>
                </c:pt>
                <c:pt idx="1">
                  <c:v>0.67749871484174196</c:v>
                </c:pt>
                <c:pt idx="2">
                  <c:v>0.21666263975223493</c:v>
                </c:pt>
                <c:pt idx="3">
                  <c:v>0.37476392355745736</c:v>
                </c:pt>
                <c:pt idx="4">
                  <c:v>0.30757357364173921</c:v>
                </c:pt>
                <c:pt idx="5">
                  <c:v>2.0578714155614568E-2</c:v>
                </c:pt>
                <c:pt idx="6">
                  <c:v>7.9400721813339625E-2</c:v>
                </c:pt>
                <c:pt idx="7">
                  <c:v>0.19257868383404864</c:v>
                </c:pt>
                <c:pt idx="8">
                  <c:v>7.7852482199121747E-2</c:v>
                </c:pt>
              </c:numCache>
            </c:numRef>
          </c:val>
          <c:extLst>
            <c:ext xmlns:c16="http://schemas.microsoft.com/office/drawing/2014/chart" uri="{C3380CC4-5D6E-409C-BE32-E72D297353CC}">
              <c16:uniqueId val="{00000000-BF68-4D49-9B51-400B91B4BF1D}"/>
            </c:ext>
          </c:extLst>
        </c:ser>
        <c:ser>
          <c:idx val="1"/>
          <c:order val="1"/>
          <c:tx>
            <c:strRef>
              <c:f>POP!$O$3</c:f>
              <c:strCache>
                <c:ptCount val="1"/>
                <c:pt idx="0">
                  <c:v>Growth 2000-2013</c:v>
                </c:pt>
              </c:strCache>
            </c:strRef>
          </c:tx>
          <c:invertIfNegative val="0"/>
          <c:cat>
            <c:strRef>
              <c:f>POP!$A$4:$A$12</c:f>
              <c:strCache>
                <c:ptCount val="9"/>
                <c:pt idx="0">
                  <c:v>Boone County</c:v>
                </c:pt>
                <c:pt idx="1">
                  <c:v>Hamilton County</c:v>
                </c:pt>
                <c:pt idx="2">
                  <c:v>Hancock County</c:v>
                </c:pt>
                <c:pt idx="3">
                  <c:v>Hendricks County</c:v>
                </c:pt>
                <c:pt idx="4">
                  <c:v>Johnson County</c:v>
                </c:pt>
                <c:pt idx="5">
                  <c:v>Madison County</c:v>
                </c:pt>
                <c:pt idx="6">
                  <c:v>Marion County</c:v>
                </c:pt>
                <c:pt idx="7">
                  <c:v>Morgan County</c:v>
                </c:pt>
                <c:pt idx="8">
                  <c:v>Shelby County</c:v>
                </c:pt>
              </c:strCache>
            </c:strRef>
          </c:cat>
          <c:val>
            <c:numRef>
              <c:f>POP!$O$4:$O$12</c:f>
              <c:numCache>
                <c:formatCode>0%</c:formatCode>
                <c:ptCount val="9"/>
                <c:pt idx="0">
                  <c:v>0.25813867742425228</c:v>
                </c:pt>
                <c:pt idx="1">
                  <c:v>0.54852249097077821</c:v>
                </c:pt>
                <c:pt idx="2">
                  <c:v>0.27215612644653464</c:v>
                </c:pt>
                <c:pt idx="3">
                  <c:v>0.42779053346526663</c:v>
                </c:pt>
                <c:pt idx="4">
                  <c:v>0.2307719015007508</c:v>
                </c:pt>
                <c:pt idx="5">
                  <c:v>-1.747926633572789E-2</c:v>
                </c:pt>
                <c:pt idx="6">
                  <c:v>6.0186831602851515E-2</c:v>
                </c:pt>
                <c:pt idx="7">
                  <c:v>3.7907301054146858E-2</c:v>
                </c:pt>
                <c:pt idx="8">
                  <c:v>2.4536770629531593E-2</c:v>
                </c:pt>
              </c:numCache>
            </c:numRef>
          </c:val>
          <c:extLst>
            <c:ext xmlns:c16="http://schemas.microsoft.com/office/drawing/2014/chart" uri="{C3380CC4-5D6E-409C-BE32-E72D297353CC}">
              <c16:uniqueId val="{00000001-BF68-4D49-9B51-400B91B4BF1D}"/>
            </c:ext>
          </c:extLst>
        </c:ser>
        <c:dLbls>
          <c:showLegendKey val="0"/>
          <c:showVal val="0"/>
          <c:showCatName val="0"/>
          <c:showSerName val="0"/>
          <c:showPercent val="0"/>
          <c:showBubbleSize val="0"/>
        </c:dLbls>
        <c:gapWidth val="100"/>
        <c:axId val="97722368"/>
        <c:axId val="97724672"/>
      </c:barChart>
      <c:catAx>
        <c:axId val="97722368"/>
        <c:scaling>
          <c:orientation val="maxMin"/>
        </c:scaling>
        <c:delete val="0"/>
        <c:axPos val="l"/>
        <c:numFmt formatCode="General" sourceLinked="0"/>
        <c:majorTickMark val="out"/>
        <c:minorTickMark val="none"/>
        <c:tickLblPos val="nextTo"/>
        <c:crossAx val="97724672"/>
        <c:crosses val="autoZero"/>
        <c:auto val="1"/>
        <c:lblAlgn val="ctr"/>
        <c:lblOffset val="100"/>
        <c:noMultiLvlLbl val="0"/>
      </c:catAx>
      <c:valAx>
        <c:axId val="97724672"/>
        <c:scaling>
          <c:orientation val="minMax"/>
        </c:scaling>
        <c:delete val="0"/>
        <c:axPos val="t"/>
        <c:numFmt formatCode="0%" sourceLinked="1"/>
        <c:majorTickMark val="out"/>
        <c:minorTickMark val="none"/>
        <c:tickLblPos val="nextTo"/>
        <c:crossAx val="97722368"/>
        <c:crosses val="autoZero"/>
        <c:crossBetween val="between"/>
      </c:valAx>
    </c:plotArea>
    <c:legend>
      <c:legendPos val="b"/>
      <c:overlay val="0"/>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089743589743592E-2"/>
          <c:y val="6.6666666666666666E-2"/>
          <c:w val="0.88461538461538458"/>
          <c:h val="0.87619047619047619"/>
        </c:manualLayout>
      </c:layout>
      <c:pieChart>
        <c:varyColors val="1"/>
        <c:ser>
          <c:idx val="0"/>
          <c:order val="0"/>
          <c:tx>
            <c:strRef>
              <c:f>'2000Commuting'!$C$24</c:f>
              <c:strCache>
                <c:ptCount val="1"/>
                <c:pt idx="0">
                  <c:v>Marion County</c:v>
                </c:pt>
              </c:strCache>
            </c:strRef>
          </c:tx>
          <c:dLbls>
            <c:dLbl>
              <c:idx val="0"/>
              <c:layout>
                <c:manualLayout>
                  <c:x val="-0.18556093949794733"/>
                  <c:y val="-0.25131283982187202"/>
                </c:manualLayout>
              </c:layout>
              <c:spPr/>
              <c:txPr>
                <a:bodyPr/>
                <a:lstStyle/>
                <a:p>
                  <a:pPr>
                    <a:defRPr sz="1600" b="1">
                      <a:solidFill>
                        <a:schemeClr val="bg1"/>
                      </a:solidFill>
                    </a:defRPr>
                  </a:pPr>
                  <a:endParaRPr lang="en-US"/>
                </a:p>
              </c:txPr>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744B-44BE-BB44-2A5CD0D6DC02}"/>
                </c:ext>
              </c:extLst>
            </c:dLbl>
            <c:dLbl>
              <c:idx val="1"/>
              <c:layout>
                <c:manualLayout>
                  <c:x val="0.15173464566929132"/>
                  <c:y val="0.12009752457413411"/>
                </c:manualLayout>
              </c:layout>
              <c:spPr/>
              <c:txPr>
                <a:bodyPr/>
                <a:lstStyle/>
                <a:p>
                  <a:pPr>
                    <a:defRPr sz="1400" b="1">
                      <a:solidFill>
                        <a:schemeClr val="bg1"/>
                      </a:solidFill>
                    </a:defRPr>
                  </a:pPr>
                  <a:endParaRPr lang="en-US"/>
                </a:p>
              </c:txPr>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744B-44BE-BB44-2A5CD0D6DC02}"/>
                </c:ext>
              </c:extLst>
            </c:dLbl>
            <c:dLbl>
              <c:idx val="3"/>
              <c:layout>
                <c:manualLayout>
                  <c:x val="1.0543465052979489E-2"/>
                  <c:y val="9.9995697259154075E-3"/>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744B-44BE-BB44-2A5CD0D6DC02}"/>
                </c:ext>
              </c:extLst>
            </c:dLbl>
            <c:dLbl>
              <c:idx val="5"/>
              <c:spPr/>
              <c:txPr>
                <a:bodyPr/>
                <a:lstStyle/>
                <a:p>
                  <a:pPr>
                    <a:defRPr b="1">
                      <a:solidFill>
                        <a:schemeClr val="bg1"/>
                      </a:solidFill>
                    </a:defRPr>
                  </a:pPr>
                  <a:endParaRPr lang="en-US"/>
                </a:p>
              </c:txPr>
              <c:showLegendKey val="0"/>
              <c:showVal val="0"/>
              <c:showCatName val="0"/>
              <c:showSerName val="0"/>
              <c:showPercent val="1"/>
              <c:showBubbleSize val="0"/>
              <c:extLst>
                <c:ext xmlns:c16="http://schemas.microsoft.com/office/drawing/2014/chart" uri="{C3380CC4-5D6E-409C-BE32-E72D297353CC}">
                  <c16:uniqueId val="{00000003-744B-44BE-BB44-2A5CD0D6DC02}"/>
                </c:ext>
              </c:extLst>
            </c:dLbl>
            <c:spPr>
              <a:noFill/>
              <a:ln>
                <a:noFill/>
              </a:ln>
              <a:effectLst/>
            </c:spPr>
            <c:txPr>
              <a:bodyPr/>
              <a:lstStyle/>
              <a:p>
                <a:pPr>
                  <a:defRPr b="1"/>
                </a:pPr>
                <a:endParaRPr lang="en-US"/>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('2000Commuting'!$E$17,'2000Commuting'!$G$17,'2000Commuting'!$I$17,'2000Commuting'!$K$17,'2000Commuting'!$M$17,'2000Commuting'!$O$17)</c:f>
              <c:strCache>
                <c:ptCount val="6"/>
                <c:pt idx="0">
                  <c:v>Drove Alone (2013)</c:v>
                </c:pt>
                <c:pt idx="1">
                  <c:v>Carpooled</c:v>
                </c:pt>
                <c:pt idx="2">
                  <c:v>Public Transport</c:v>
                </c:pt>
                <c:pt idx="3">
                  <c:v>Walked</c:v>
                </c:pt>
                <c:pt idx="4">
                  <c:v>Other Means</c:v>
                </c:pt>
                <c:pt idx="5">
                  <c:v>Worked at Home</c:v>
                </c:pt>
              </c:strCache>
            </c:strRef>
          </c:cat>
          <c:val>
            <c:numRef>
              <c:f>('2000Commuting'!$E$24,'2000Commuting'!$G$24,'2000Commuting'!$I$24,'2000Commuting'!$K$24,'2000Commuting'!$M$24,'2000Commuting'!$O$24)</c:f>
              <c:numCache>
                <c:formatCode>0.00%</c:formatCode>
                <c:ptCount val="6"/>
                <c:pt idx="0">
                  <c:v>0.82047861812511247</c:v>
                </c:pt>
                <c:pt idx="1">
                  <c:v>9.9178312241348293E-2</c:v>
                </c:pt>
                <c:pt idx="2">
                  <c:v>1.9403826545912554E-2</c:v>
                </c:pt>
                <c:pt idx="3">
                  <c:v>1.9192706771426857E-2</c:v>
                </c:pt>
                <c:pt idx="4">
                  <c:v>1.2304924128831045E-2</c:v>
                </c:pt>
                <c:pt idx="5">
                  <c:v>2.94416121873688E-2</c:v>
                </c:pt>
              </c:numCache>
            </c:numRef>
          </c:val>
          <c:extLst>
            <c:ext xmlns:c16="http://schemas.microsoft.com/office/drawing/2014/chart" uri="{C3380CC4-5D6E-409C-BE32-E72D297353CC}">
              <c16:uniqueId val="{00000004-744B-44BE-BB44-2A5CD0D6DC02}"/>
            </c:ext>
          </c:extLst>
        </c:ser>
        <c:dLbls>
          <c:showLegendKey val="0"/>
          <c:showVal val="0"/>
          <c:showCatName val="0"/>
          <c:showSerName val="0"/>
          <c:showPercent val="1"/>
          <c:showBubbleSize val="0"/>
          <c:showLeaderLines val="1"/>
        </c:dLbls>
        <c:firstSliceAng val="0"/>
      </c:pieChart>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36173956762192E-2"/>
          <c:y val="3.8477879429979496E-2"/>
          <c:w val="0.92841880341880334"/>
          <c:h val="0.91993044273011049"/>
        </c:manualLayout>
      </c:layout>
      <c:pieChart>
        <c:varyColors val="1"/>
        <c:ser>
          <c:idx val="0"/>
          <c:order val="0"/>
          <c:dLbls>
            <c:dLbl>
              <c:idx val="0"/>
              <c:layout>
                <c:manualLayout>
                  <c:x val="-0.12515189073588023"/>
                  <c:y val="-0.28560472909179385"/>
                </c:manualLayout>
              </c:layout>
              <c:spPr/>
              <c:txPr>
                <a:bodyPr/>
                <a:lstStyle/>
                <a:p>
                  <a:pPr>
                    <a:defRPr sz="1600" b="1">
                      <a:solidFill>
                        <a:schemeClr val="bg1"/>
                      </a:solidFill>
                    </a:defRPr>
                  </a:pPr>
                  <a:endParaRPr lang="en-US"/>
                </a:p>
              </c:txPr>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C4C7-4B17-A623-68CEF4EA7CB8}"/>
                </c:ext>
              </c:extLst>
            </c:dLbl>
            <c:dLbl>
              <c:idx val="1"/>
              <c:layout>
                <c:manualLayout>
                  <c:x val="0.12611803732866725"/>
                  <c:y val="0.10936532886382827"/>
                </c:manualLayout>
              </c:layout>
              <c:spPr/>
              <c:txPr>
                <a:bodyPr/>
                <a:lstStyle/>
                <a:p>
                  <a:pPr>
                    <a:defRPr sz="1200" b="1">
                      <a:solidFill>
                        <a:schemeClr val="bg1"/>
                      </a:solidFill>
                    </a:defRPr>
                  </a:pPr>
                  <a:endParaRPr lang="en-US"/>
                </a:p>
              </c:txPr>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C4C7-4B17-A623-68CEF4EA7CB8}"/>
                </c:ext>
              </c:extLst>
            </c:dLbl>
            <c:dLbl>
              <c:idx val="2"/>
              <c:layout>
                <c:manualLayout>
                  <c:x val="-4.7395791627741463E-2"/>
                  <c:y val="7.7579073802215405E-3"/>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C4C7-4B17-A623-68CEF4EA7CB8}"/>
                </c:ext>
              </c:extLst>
            </c:dLbl>
            <c:dLbl>
              <c:idx val="3"/>
              <c:layout>
                <c:manualLayout>
                  <c:x val="-2.0947551047644467E-2"/>
                  <c:y val="-4.0433738155611902E-2"/>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C4C7-4B17-A623-68CEF4EA7CB8}"/>
                </c:ext>
              </c:extLst>
            </c:dLbl>
            <c:dLbl>
              <c:idx val="4"/>
              <c:layout>
                <c:manualLayout>
                  <c:x val="6.3232795053160734E-2"/>
                  <c:y val="-3.3769963076649319E-2"/>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C4C7-4B17-A623-68CEF4EA7CB8}"/>
                </c:ext>
              </c:extLst>
            </c:dLbl>
            <c:dLbl>
              <c:idx val="5"/>
              <c:layout>
                <c:manualLayout>
                  <c:x val="3.9446510158452415E-2"/>
                  <c:y val="0.1073004988253133"/>
                </c:manualLayout>
              </c:layout>
              <c:spPr/>
              <c:txPr>
                <a:bodyPr/>
                <a:lstStyle/>
                <a:p>
                  <a:pPr>
                    <a:defRPr b="1">
                      <a:solidFill>
                        <a:schemeClr val="bg1"/>
                      </a:solidFill>
                    </a:defRPr>
                  </a:pPr>
                  <a:endParaRPr lang="en-US"/>
                </a:p>
              </c:txPr>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C4C7-4B17-A623-68CEF4EA7CB8}"/>
                </c:ext>
              </c:extLst>
            </c:dLbl>
            <c:spPr>
              <a:noFill/>
              <a:ln>
                <a:noFill/>
              </a:ln>
              <a:effectLst/>
            </c:spPr>
            <c:txPr>
              <a:bodyPr/>
              <a:lstStyle/>
              <a:p>
                <a:pPr>
                  <a:defRPr b="1"/>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('2000Commuting'!$E$17,'2000Commuting'!$G$17,'2000Commuting'!$I$17,'2000Commuting'!$K$17,'2000Commuting'!$M$17,'2000Commuting'!$O$17)</c:f>
              <c:strCache>
                <c:ptCount val="6"/>
                <c:pt idx="0">
                  <c:v>Drove Alone (2013)</c:v>
                </c:pt>
                <c:pt idx="1">
                  <c:v>Carpooled</c:v>
                </c:pt>
                <c:pt idx="2">
                  <c:v>Public Transport</c:v>
                </c:pt>
                <c:pt idx="3">
                  <c:v>Walked</c:v>
                </c:pt>
                <c:pt idx="4">
                  <c:v>Other Means</c:v>
                </c:pt>
                <c:pt idx="5">
                  <c:v>Worked at Home</c:v>
                </c:pt>
              </c:strCache>
            </c:strRef>
          </c:cat>
          <c:val>
            <c:numRef>
              <c:f>('2000Commuting'!$E$19,'2000Commuting'!$G$19,'2000Commuting'!$I$19,'2000Commuting'!$K$19,'2000Commuting'!$M$19,'2000Commuting'!$O$19)</c:f>
              <c:numCache>
                <c:formatCode>0.00%</c:formatCode>
                <c:ptCount val="6"/>
                <c:pt idx="0">
                  <c:v>0.8526888396573864</c:v>
                </c:pt>
                <c:pt idx="1">
                  <c:v>6.8776722593026376E-2</c:v>
                </c:pt>
                <c:pt idx="2">
                  <c:v>2.6528567598459087E-3</c:v>
                </c:pt>
                <c:pt idx="3">
                  <c:v>8.9110587438441021E-3</c:v>
                </c:pt>
                <c:pt idx="4">
                  <c:v>8.8757813933142363E-3</c:v>
                </c:pt>
                <c:pt idx="5">
                  <c:v>5.809474085258301E-2</c:v>
                </c:pt>
              </c:numCache>
            </c:numRef>
          </c:val>
          <c:extLst>
            <c:ext xmlns:c16="http://schemas.microsoft.com/office/drawing/2014/chart" uri="{C3380CC4-5D6E-409C-BE32-E72D297353CC}">
              <c16:uniqueId val="{00000006-C4C7-4B17-A623-68CEF4EA7CB8}"/>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AEA7478-1E81-438F-92B8-29B35957BE7B}" type="datetimeFigureOut">
              <a:rPr lang="en-US" smtClean="0"/>
              <a:t>11/9/2016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E9A06CE-C4D1-438B-B017-0ECA1F2D346B}" type="slidenum">
              <a:rPr lang="en-US" smtClean="0"/>
              <a:t>‹#›</a:t>
            </a:fld>
            <a:endParaRPr lang="en-US"/>
          </a:p>
        </p:txBody>
      </p:sp>
    </p:spTree>
    <p:extLst>
      <p:ext uri="{BB962C8B-B14F-4D97-AF65-F5344CB8AC3E}">
        <p14:creationId xmlns:p14="http://schemas.microsoft.com/office/powerpoint/2010/main" val="2936900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DA16BF3-F705-4ED7-9F88-60438785A25F}" type="datetimeFigureOut">
              <a:rPr lang="en-US" smtClean="0"/>
              <a:t>11/9/2016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76B52DA-720D-40BC-B48A-E202D7BC5D55}" type="slidenum">
              <a:rPr lang="en-US" smtClean="0"/>
              <a:t>‹#›</a:t>
            </a:fld>
            <a:endParaRPr lang="en-US"/>
          </a:p>
        </p:txBody>
      </p:sp>
    </p:spTree>
    <p:extLst>
      <p:ext uri="{BB962C8B-B14F-4D97-AF65-F5344CB8AC3E}">
        <p14:creationId xmlns:p14="http://schemas.microsoft.com/office/powerpoint/2010/main" val="1317992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Standard peers: Cincinnati, Cleveland, Columbus, Grand Rapids, Kansas city, Louisville, Milwaukee</a:t>
            </a:r>
          </a:p>
          <a:p>
            <a:r>
              <a:rPr lang="en-US" baseline="0" dirty="0" smtClean="0"/>
              <a:t>Aspirational Peers: Charlotte, Denver, Nashville because they are top performers in Population and Growth</a:t>
            </a:r>
          </a:p>
          <a:p>
            <a:endParaRPr lang="en-US" dirty="0"/>
          </a:p>
        </p:txBody>
      </p:sp>
      <p:sp>
        <p:nvSpPr>
          <p:cNvPr id="4" name="Slide Number Placeholder 3"/>
          <p:cNvSpPr>
            <a:spLocks noGrp="1"/>
          </p:cNvSpPr>
          <p:nvPr>
            <p:ph type="sldNum" sz="quarter" idx="10"/>
          </p:nvPr>
        </p:nvSpPr>
        <p:spPr/>
        <p:txBody>
          <a:bodyPr/>
          <a:lstStyle/>
          <a:p>
            <a:fld id="{A76B52DA-720D-40BC-B48A-E202D7BC5D55}" type="slidenum">
              <a:rPr lang="en-US" smtClean="0"/>
              <a:t>2</a:t>
            </a:fld>
            <a:endParaRPr lang="en-US"/>
          </a:p>
        </p:txBody>
      </p:sp>
    </p:spTree>
    <p:extLst>
      <p:ext uri="{BB962C8B-B14F-4D97-AF65-F5344CB8AC3E}">
        <p14:creationId xmlns:p14="http://schemas.microsoft.com/office/powerpoint/2010/main" val="1662636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Indianapolis Region</a:t>
            </a:r>
            <a:r>
              <a:rPr lang="en-US" baseline="0" dirty="0" smtClean="0"/>
              <a:t> is growing, but peers are outpacing us. </a:t>
            </a:r>
            <a:endParaRPr lang="en-US" dirty="0"/>
          </a:p>
        </p:txBody>
      </p:sp>
      <p:sp>
        <p:nvSpPr>
          <p:cNvPr id="4" name="Slide Number Placeholder 3"/>
          <p:cNvSpPr>
            <a:spLocks noGrp="1"/>
          </p:cNvSpPr>
          <p:nvPr>
            <p:ph type="sldNum" sz="quarter" idx="10"/>
          </p:nvPr>
        </p:nvSpPr>
        <p:spPr/>
        <p:txBody>
          <a:bodyPr/>
          <a:lstStyle/>
          <a:p>
            <a:fld id="{A76B52DA-720D-40BC-B48A-E202D7BC5D55}" type="slidenum">
              <a:rPr lang="en-US" smtClean="0"/>
              <a:t>3</a:t>
            </a:fld>
            <a:endParaRPr lang="en-US"/>
          </a:p>
        </p:txBody>
      </p:sp>
    </p:spTree>
    <p:extLst>
      <p:ext uri="{BB962C8B-B14F-4D97-AF65-F5344CB8AC3E}">
        <p14:creationId xmlns:p14="http://schemas.microsoft.com/office/powerpoint/2010/main" val="1224270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Mega tons</a:t>
            </a:r>
            <a:r>
              <a:rPr lang="en-US" baseline="0" dirty="0" smtClean="0"/>
              <a:t> exported by Indy 48 </a:t>
            </a:r>
          </a:p>
          <a:p>
            <a:r>
              <a:rPr lang="en-US" baseline="0" dirty="0" smtClean="0"/>
              <a:t>Mega tons exported by our peer 52</a:t>
            </a:r>
          </a:p>
          <a:p>
            <a:r>
              <a:rPr lang="en-US" baseline="0" dirty="0" smtClean="0"/>
              <a:t>Value of our exports are $3M per ton</a:t>
            </a:r>
          </a:p>
          <a:p>
            <a:r>
              <a:rPr lang="en-US" baseline="0" dirty="0" smtClean="0"/>
              <a:t>While Peer Ave is $2.3 per ton</a:t>
            </a:r>
          </a:p>
        </p:txBody>
      </p:sp>
      <p:sp>
        <p:nvSpPr>
          <p:cNvPr id="4" name="Slide Number Placeholder 3"/>
          <p:cNvSpPr>
            <a:spLocks noGrp="1"/>
          </p:cNvSpPr>
          <p:nvPr>
            <p:ph type="sldNum" sz="quarter" idx="10"/>
          </p:nvPr>
        </p:nvSpPr>
        <p:spPr/>
        <p:txBody>
          <a:bodyPr/>
          <a:lstStyle/>
          <a:p>
            <a:fld id="{A76B52DA-720D-40BC-B48A-E202D7BC5D55}" type="slidenum">
              <a:rPr lang="en-US" smtClean="0"/>
              <a:t>4</a:t>
            </a:fld>
            <a:endParaRPr lang="en-US"/>
          </a:p>
        </p:txBody>
      </p:sp>
    </p:spTree>
    <p:extLst>
      <p:ext uri="{BB962C8B-B14F-4D97-AF65-F5344CB8AC3E}">
        <p14:creationId xmlns:p14="http://schemas.microsoft.com/office/powerpoint/2010/main" val="1047402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B52DA-720D-40BC-B48A-E202D7BC5D55}" type="slidenum">
              <a:rPr lang="en-US" smtClean="0"/>
              <a:t>5</a:t>
            </a:fld>
            <a:endParaRPr lang="en-US"/>
          </a:p>
        </p:txBody>
      </p:sp>
    </p:spTree>
    <p:extLst>
      <p:ext uri="{BB962C8B-B14F-4D97-AF65-F5344CB8AC3E}">
        <p14:creationId xmlns:p14="http://schemas.microsoft.com/office/powerpoint/2010/main" val="3464755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you cant find employees there is a high cost of doing business</a:t>
            </a:r>
            <a:endParaRPr lang="en-US" dirty="0"/>
          </a:p>
        </p:txBody>
      </p:sp>
      <p:sp>
        <p:nvSpPr>
          <p:cNvPr id="4" name="Slide Number Placeholder 3"/>
          <p:cNvSpPr>
            <a:spLocks noGrp="1"/>
          </p:cNvSpPr>
          <p:nvPr>
            <p:ph type="sldNum" sz="quarter" idx="10"/>
          </p:nvPr>
        </p:nvSpPr>
        <p:spPr/>
        <p:txBody>
          <a:bodyPr/>
          <a:lstStyle/>
          <a:p>
            <a:fld id="{A76B52DA-720D-40BC-B48A-E202D7BC5D55}" type="slidenum">
              <a:rPr lang="en-US" smtClean="0"/>
              <a:t>13</a:t>
            </a:fld>
            <a:endParaRPr lang="en-US"/>
          </a:p>
        </p:txBody>
      </p:sp>
    </p:spTree>
    <p:extLst>
      <p:ext uri="{BB962C8B-B14F-4D97-AF65-F5344CB8AC3E}">
        <p14:creationId xmlns:p14="http://schemas.microsoft.com/office/powerpoint/2010/main" val="2523825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County to county commuting patterns</a:t>
            </a:r>
            <a:endParaRPr lang="en-US" dirty="0"/>
          </a:p>
        </p:txBody>
      </p:sp>
      <p:sp>
        <p:nvSpPr>
          <p:cNvPr id="4" name="Slide Number Placeholder 3"/>
          <p:cNvSpPr>
            <a:spLocks noGrp="1"/>
          </p:cNvSpPr>
          <p:nvPr>
            <p:ph type="sldNum" sz="quarter" idx="10"/>
          </p:nvPr>
        </p:nvSpPr>
        <p:spPr/>
        <p:txBody>
          <a:bodyPr/>
          <a:lstStyle/>
          <a:p>
            <a:fld id="{A76B52DA-720D-40BC-B48A-E202D7BC5D55}" type="slidenum">
              <a:rPr lang="en-US" smtClean="0"/>
              <a:t>18</a:t>
            </a:fld>
            <a:endParaRPr lang="en-US"/>
          </a:p>
        </p:txBody>
      </p:sp>
    </p:spTree>
    <p:extLst>
      <p:ext uri="{BB962C8B-B14F-4D97-AF65-F5344CB8AC3E}">
        <p14:creationId xmlns:p14="http://schemas.microsoft.com/office/powerpoint/2010/main" val="843872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9468B9-3466-4822-BDF9-B7A4483F9AE7}"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5E10B-FCFE-40BA-88A7-0DD7A15AA890}" type="slidenum">
              <a:rPr lang="en-US" smtClean="0"/>
              <a:t>‹#›</a:t>
            </a:fld>
            <a:endParaRPr lang="en-US"/>
          </a:p>
        </p:txBody>
      </p:sp>
    </p:spTree>
    <p:extLst>
      <p:ext uri="{BB962C8B-B14F-4D97-AF65-F5344CB8AC3E}">
        <p14:creationId xmlns:p14="http://schemas.microsoft.com/office/powerpoint/2010/main" val="2191383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9468B9-3466-4822-BDF9-B7A4483F9AE7}"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5E10B-FCFE-40BA-88A7-0DD7A15AA890}" type="slidenum">
              <a:rPr lang="en-US" smtClean="0"/>
              <a:t>‹#›</a:t>
            </a:fld>
            <a:endParaRPr lang="en-US"/>
          </a:p>
        </p:txBody>
      </p:sp>
    </p:spTree>
    <p:extLst>
      <p:ext uri="{BB962C8B-B14F-4D97-AF65-F5344CB8AC3E}">
        <p14:creationId xmlns:p14="http://schemas.microsoft.com/office/powerpoint/2010/main" val="2120811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9468B9-3466-4822-BDF9-B7A4483F9AE7}"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5E10B-FCFE-40BA-88A7-0DD7A15AA890}" type="slidenum">
              <a:rPr lang="en-US" smtClean="0"/>
              <a:t>‹#›</a:t>
            </a:fld>
            <a:endParaRPr lang="en-US"/>
          </a:p>
        </p:txBody>
      </p:sp>
    </p:spTree>
    <p:extLst>
      <p:ext uri="{BB962C8B-B14F-4D97-AF65-F5344CB8AC3E}">
        <p14:creationId xmlns:p14="http://schemas.microsoft.com/office/powerpoint/2010/main" val="3205224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9468B9-3466-4822-BDF9-B7A4483F9AE7}"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5E10B-FCFE-40BA-88A7-0DD7A15AA890}" type="slidenum">
              <a:rPr lang="en-US" smtClean="0"/>
              <a:t>‹#›</a:t>
            </a:fld>
            <a:endParaRPr lang="en-US"/>
          </a:p>
        </p:txBody>
      </p:sp>
      <p:pic>
        <p:nvPicPr>
          <p:cNvPr id="7" name="Picture 6" descr="MPO Logo.JPG"/>
          <p:cNvPicPr/>
          <p:nvPr userDrawn="1"/>
        </p:nvPicPr>
        <p:blipFill>
          <a:blip r:embed="rId2"/>
          <a:stretch>
            <a:fillRect/>
          </a:stretch>
        </p:blipFill>
        <p:spPr>
          <a:xfrm>
            <a:off x="150505" y="185738"/>
            <a:ext cx="823595" cy="501015"/>
          </a:xfrm>
          <a:prstGeom prst="rect">
            <a:avLst/>
          </a:prstGeom>
        </p:spPr>
      </p:pic>
    </p:spTree>
    <p:extLst>
      <p:ext uri="{BB962C8B-B14F-4D97-AF65-F5344CB8AC3E}">
        <p14:creationId xmlns:p14="http://schemas.microsoft.com/office/powerpoint/2010/main" val="4143193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A9468B9-3466-4822-BDF9-B7A4483F9AE7}"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5E10B-FCFE-40BA-88A7-0DD7A15AA890}" type="slidenum">
              <a:rPr lang="en-US" smtClean="0"/>
              <a:t>‹#›</a:t>
            </a:fld>
            <a:endParaRPr lang="en-US"/>
          </a:p>
        </p:txBody>
      </p:sp>
    </p:spTree>
    <p:extLst>
      <p:ext uri="{BB962C8B-B14F-4D97-AF65-F5344CB8AC3E}">
        <p14:creationId xmlns:p14="http://schemas.microsoft.com/office/powerpoint/2010/main" val="3384202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9468B9-3466-4822-BDF9-B7A4483F9AE7}"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5E10B-FCFE-40BA-88A7-0DD7A15AA890}" type="slidenum">
              <a:rPr lang="en-US" smtClean="0"/>
              <a:t>‹#›</a:t>
            </a:fld>
            <a:endParaRPr lang="en-US"/>
          </a:p>
        </p:txBody>
      </p:sp>
    </p:spTree>
    <p:extLst>
      <p:ext uri="{BB962C8B-B14F-4D97-AF65-F5344CB8AC3E}">
        <p14:creationId xmlns:p14="http://schemas.microsoft.com/office/powerpoint/2010/main" val="4234404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9468B9-3466-4822-BDF9-B7A4483F9AE7}" type="datetimeFigureOut">
              <a:rPr lang="en-US" smtClean="0"/>
              <a:t>11/9/2016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5E10B-FCFE-40BA-88A7-0DD7A15AA890}" type="slidenum">
              <a:rPr lang="en-US" smtClean="0"/>
              <a:t>‹#›</a:t>
            </a:fld>
            <a:endParaRPr lang="en-US"/>
          </a:p>
        </p:txBody>
      </p:sp>
    </p:spTree>
    <p:extLst>
      <p:ext uri="{BB962C8B-B14F-4D97-AF65-F5344CB8AC3E}">
        <p14:creationId xmlns:p14="http://schemas.microsoft.com/office/powerpoint/2010/main" val="1843145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9468B9-3466-4822-BDF9-B7A4483F9AE7}" type="datetimeFigureOut">
              <a:rPr lang="en-US" smtClean="0"/>
              <a:t>11/9/2016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5E10B-FCFE-40BA-88A7-0DD7A15AA890}" type="slidenum">
              <a:rPr lang="en-US" smtClean="0"/>
              <a:t>‹#›</a:t>
            </a:fld>
            <a:endParaRPr lang="en-US"/>
          </a:p>
        </p:txBody>
      </p:sp>
    </p:spTree>
    <p:extLst>
      <p:ext uri="{BB962C8B-B14F-4D97-AF65-F5344CB8AC3E}">
        <p14:creationId xmlns:p14="http://schemas.microsoft.com/office/powerpoint/2010/main" val="1909968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468B9-3466-4822-BDF9-B7A4483F9AE7}" type="datetimeFigureOut">
              <a:rPr lang="en-US" smtClean="0"/>
              <a:t>11/9/2016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5E10B-FCFE-40BA-88A7-0DD7A15AA890}" type="slidenum">
              <a:rPr lang="en-US" smtClean="0"/>
              <a:t>‹#›</a:t>
            </a:fld>
            <a:endParaRPr lang="en-US"/>
          </a:p>
        </p:txBody>
      </p:sp>
    </p:spTree>
    <p:extLst>
      <p:ext uri="{BB962C8B-B14F-4D97-AF65-F5344CB8AC3E}">
        <p14:creationId xmlns:p14="http://schemas.microsoft.com/office/powerpoint/2010/main" val="3753619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9468B9-3466-4822-BDF9-B7A4483F9AE7}"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5E10B-FCFE-40BA-88A7-0DD7A15AA890}" type="slidenum">
              <a:rPr lang="en-US" smtClean="0"/>
              <a:t>‹#›</a:t>
            </a:fld>
            <a:endParaRPr lang="en-US"/>
          </a:p>
        </p:txBody>
      </p:sp>
    </p:spTree>
    <p:extLst>
      <p:ext uri="{BB962C8B-B14F-4D97-AF65-F5344CB8AC3E}">
        <p14:creationId xmlns:p14="http://schemas.microsoft.com/office/powerpoint/2010/main" val="2595492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9468B9-3466-4822-BDF9-B7A4483F9AE7}"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5E10B-FCFE-40BA-88A7-0DD7A15AA890}" type="slidenum">
              <a:rPr lang="en-US" smtClean="0"/>
              <a:t>‹#›</a:t>
            </a:fld>
            <a:endParaRPr lang="en-US"/>
          </a:p>
        </p:txBody>
      </p:sp>
    </p:spTree>
    <p:extLst>
      <p:ext uri="{BB962C8B-B14F-4D97-AF65-F5344CB8AC3E}">
        <p14:creationId xmlns:p14="http://schemas.microsoft.com/office/powerpoint/2010/main" val="2625733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468B9-3466-4822-BDF9-B7A4483F9AE7}" type="datetimeFigureOut">
              <a:rPr lang="en-US" smtClean="0"/>
              <a:t>11/9/2016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C5E10B-FCFE-40BA-88A7-0DD7A15AA890}" type="slidenum">
              <a:rPr lang="en-US" smtClean="0"/>
              <a:t>‹#›</a:t>
            </a:fld>
            <a:endParaRPr lang="en-US"/>
          </a:p>
        </p:txBody>
      </p:sp>
    </p:spTree>
    <p:extLst>
      <p:ext uri="{BB962C8B-B14F-4D97-AF65-F5344CB8AC3E}">
        <p14:creationId xmlns:p14="http://schemas.microsoft.com/office/powerpoint/2010/main" val="716253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2016 Neighborhoods </a:t>
            </a:r>
            <a:r>
              <a:rPr lang="en-US" dirty="0" smtClean="0"/>
              <a:t/>
            </a:r>
            <a:br>
              <a:rPr lang="en-US" dirty="0" smtClean="0"/>
            </a:br>
            <a:r>
              <a:rPr lang="en-US" dirty="0" smtClean="0"/>
              <a:t>NOW Conference</a:t>
            </a:r>
            <a:endParaRPr lang="en-US" dirty="0"/>
          </a:p>
        </p:txBody>
      </p:sp>
      <p:sp>
        <p:nvSpPr>
          <p:cNvPr id="3" name="Subtitle 2"/>
          <p:cNvSpPr>
            <a:spLocks noGrp="1"/>
          </p:cNvSpPr>
          <p:nvPr>
            <p:ph type="subTitle" idx="1"/>
          </p:nvPr>
        </p:nvSpPr>
        <p:spPr/>
        <p:txBody>
          <a:bodyPr/>
          <a:lstStyle/>
          <a:p>
            <a:r>
              <a:rPr lang="en-US" dirty="0" smtClean="0"/>
              <a:t>Anna M. Gremling</a:t>
            </a:r>
            <a:br>
              <a:rPr lang="en-US" dirty="0" smtClean="0"/>
            </a:br>
            <a:r>
              <a:rPr lang="en-US" dirty="0" smtClean="0"/>
              <a:t>Executive Director </a:t>
            </a:r>
            <a:br>
              <a:rPr lang="en-US" dirty="0" smtClean="0"/>
            </a:br>
            <a:r>
              <a:rPr lang="en-US" dirty="0" smtClean="0"/>
              <a:t>Indianapolis Metropolitan Planning Organization</a:t>
            </a:r>
            <a:endParaRPr lang="en-US" dirty="0"/>
          </a:p>
        </p:txBody>
      </p:sp>
      <p:pic>
        <p:nvPicPr>
          <p:cNvPr id="4" name="Picture 3" descr="MPO Logo.JPG"/>
          <p:cNvPicPr/>
          <p:nvPr/>
        </p:nvPicPr>
        <p:blipFill>
          <a:blip r:embed="rId2"/>
          <a:stretch>
            <a:fillRect/>
          </a:stretch>
        </p:blipFill>
        <p:spPr>
          <a:xfrm>
            <a:off x="263116" y="304664"/>
            <a:ext cx="823595" cy="501015"/>
          </a:xfrm>
          <a:prstGeom prst="rect">
            <a:avLst/>
          </a:prstGeom>
        </p:spPr>
      </p:pic>
    </p:spTree>
    <p:extLst>
      <p:ext uri="{BB962C8B-B14F-4D97-AF65-F5344CB8AC3E}">
        <p14:creationId xmlns:p14="http://schemas.microsoft.com/office/powerpoint/2010/main" val="2962199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17027" y="1116176"/>
            <a:ext cx="10386848" cy="5010049"/>
          </a:xfrm>
          <a:prstGeom prst="rect">
            <a:avLst/>
          </a:prstGeom>
        </p:spPr>
      </p:pic>
    </p:spTree>
    <p:extLst>
      <p:ext uri="{BB962C8B-B14F-4D97-AF65-F5344CB8AC3E}">
        <p14:creationId xmlns:p14="http://schemas.microsoft.com/office/powerpoint/2010/main" val="1531886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Time Jobs in Hamilton County</a:t>
            </a:r>
            <a:endParaRPr lang="en-US" dirty="0"/>
          </a:p>
        </p:txBody>
      </p:sp>
      <p:pic>
        <p:nvPicPr>
          <p:cNvPr id="4" name="Picture 3"/>
          <p:cNvPicPr>
            <a:picLocks noChangeAspect="1"/>
          </p:cNvPicPr>
          <p:nvPr/>
        </p:nvPicPr>
        <p:blipFill rotWithShape="1">
          <a:blip r:embed="rId2"/>
          <a:srcRect t="20529" b="6599"/>
          <a:stretch/>
        </p:blipFill>
        <p:spPr>
          <a:xfrm>
            <a:off x="1150882" y="1576552"/>
            <a:ext cx="9317421" cy="5092262"/>
          </a:xfrm>
          <a:prstGeom prst="rect">
            <a:avLst/>
          </a:prstGeom>
        </p:spPr>
      </p:pic>
    </p:spTree>
    <p:extLst>
      <p:ext uri="{BB962C8B-B14F-4D97-AF65-F5344CB8AC3E}">
        <p14:creationId xmlns:p14="http://schemas.microsoft.com/office/powerpoint/2010/main" val="160520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Time Jobs in Hamilton County</a:t>
            </a:r>
            <a:endParaRPr lang="en-US" dirty="0"/>
          </a:p>
        </p:txBody>
      </p:sp>
      <p:pic>
        <p:nvPicPr>
          <p:cNvPr id="4" name="Picture 3"/>
          <p:cNvPicPr>
            <a:picLocks noChangeAspect="1"/>
          </p:cNvPicPr>
          <p:nvPr/>
        </p:nvPicPr>
        <p:blipFill rotWithShape="1">
          <a:blip r:embed="rId2"/>
          <a:srcRect t="7866" b="17133"/>
          <a:stretch/>
        </p:blipFill>
        <p:spPr>
          <a:xfrm>
            <a:off x="1219200" y="1261240"/>
            <a:ext cx="9753600" cy="5486401"/>
          </a:xfrm>
          <a:prstGeom prst="rect">
            <a:avLst/>
          </a:prstGeom>
        </p:spPr>
      </p:pic>
    </p:spTree>
    <p:extLst>
      <p:ext uri="{BB962C8B-B14F-4D97-AF65-F5344CB8AC3E}">
        <p14:creationId xmlns:p14="http://schemas.microsoft.com/office/powerpoint/2010/main" val="3840372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Signing Bonus</a:t>
            </a:r>
            <a:endParaRPr lang="en-US" dirty="0"/>
          </a:p>
        </p:txBody>
      </p:sp>
      <p:pic>
        <p:nvPicPr>
          <p:cNvPr id="4" name="Picture 3"/>
          <p:cNvPicPr>
            <a:picLocks noChangeAspect="1"/>
          </p:cNvPicPr>
          <p:nvPr/>
        </p:nvPicPr>
        <p:blipFill rotWithShape="1">
          <a:blip r:embed="rId3"/>
          <a:srcRect l="18211" t="45366" r="24084" b="36745"/>
          <a:stretch/>
        </p:blipFill>
        <p:spPr>
          <a:xfrm>
            <a:off x="838200" y="1529256"/>
            <a:ext cx="5628290" cy="1308538"/>
          </a:xfrm>
          <a:prstGeom prst="rect">
            <a:avLst/>
          </a:prstGeom>
        </p:spPr>
      </p:pic>
      <p:pic>
        <p:nvPicPr>
          <p:cNvPr id="5" name="Picture 4"/>
          <p:cNvPicPr>
            <a:picLocks noChangeAspect="1"/>
          </p:cNvPicPr>
          <p:nvPr/>
        </p:nvPicPr>
        <p:blipFill rotWithShape="1">
          <a:blip r:embed="rId4"/>
          <a:srcRect l="17727" t="48168" r="26832" b="35884"/>
          <a:stretch/>
        </p:blipFill>
        <p:spPr>
          <a:xfrm>
            <a:off x="838200" y="3074274"/>
            <a:ext cx="5628290" cy="1214267"/>
          </a:xfrm>
          <a:prstGeom prst="rect">
            <a:avLst/>
          </a:prstGeom>
        </p:spPr>
      </p:pic>
      <p:cxnSp>
        <p:nvCxnSpPr>
          <p:cNvPr id="9" name="Straight Arrow Connector 8"/>
          <p:cNvCxnSpPr/>
          <p:nvPr/>
        </p:nvCxnSpPr>
        <p:spPr>
          <a:xfrm flipH="1">
            <a:off x="4953000" y="957919"/>
            <a:ext cx="2506717" cy="87088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069020" y="2520594"/>
            <a:ext cx="2506717" cy="87088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7617" y="1651517"/>
            <a:ext cx="4638283" cy="2609034"/>
          </a:xfrm>
          <a:prstGeom prst="rect">
            <a:avLst/>
          </a:prstGeom>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t="10306"/>
          <a:stretch/>
        </p:blipFill>
        <p:spPr>
          <a:xfrm>
            <a:off x="8360282" y="4382065"/>
            <a:ext cx="2597449" cy="2329756"/>
          </a:xfrm>
          <a:prstGeom prst="rect">
            <a:avLst/>
          </a:prstGeom>
        </p:spPr>
      </p:pic>
    </p:spTree>
    <p:extLst>
      <p:ext uri="{BB962C8B-B14F-4D97-AF65-F5344CB8AC3E}">
        <p14:creationId xmlns:p14="http://schemas.microsoft.com/office/powerpoint/2010/main" val="1102278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8076" t="13552" r="14688" b="13867"/>
          <a:stretch/>
        </p:blipFill>
        <p:spPr>
          <a:xfrm>
            <a:off x="629402" y="1478643"/>
            <a:ext cx="5341922" cy="4427008"/>
          </a:xfrm>
          <a:prstGeom prst="rect">
            <a:avLst/>
          </a:prstGeom>
        </p:spPr>
      </p:pic>
      <p:pic>
        <p:nvPicPr>
          <p:cNvPr id="5" name="Picture 4"/>
          <p:cNvPicPr>
            <a:picLocks noChangeAspect="1"/>
          </p:cNvPicPr>
          <p:nvPr/>
        </p:nvPicPr>
        <p:blipFill rotWithShape="1">
          <a:blip r:embed="rId3"/>
          <a:srcRect l="18047" t="13551" r="14265" b="14190"/>
          <a:stretch/>
        </p:blipFill>
        <p:spPr>
          <a:xfrm>
            <a:off x="6275028" y="1460218"/>
            <a:ext cx="5400950" cy="4407332"/>
          </a:xfrm>
          <a:prstGeom prst="rect">
            <a:avLst/>
          </a:prstGeom>
        </p:spPr>
      </p:pic>
      <p:sp>
        <p:nvSpPr>
          <p:cNvPr id="6" name="Shape 236"/>
          <p:cNvSpPr txBox="1">
            <a:spLocks noGrp="1"/>
          </p:cNvSpPr>
          <p:nvPr>
            <p:ph type="title"/>
          </p:nvPr>
        </p:nvSpPr>
        <p:spPr>
          <a:xfrm>
            <a:off x="579994" y="744820"/>
            <a:ext cx="8450877" cy="468661"/>
          </a:xfrm>
          <a:prstGeom prst="rect">
            <a:avLst/>
          </a:prstGeom>
          <a:noFill/>
          <a:ln>
            <a:noFill/>
          </a:ln>
        </p:spPr>
        <p:txBody>
          <a:bodyPr vert="horz" lIns="121900" tIns="60933" rIns="121900" bIns="60933" rtlCol="0" anchor="b" anchorCtr="0">
            <a:noAutofit/>
          </a:bodyPr>
          <a:lstStyle/>
          <a:p>
            <a:pPr>
              <a:buSzPct val="25000"/>
            </a:pPr>
            <a:r>
              <a:rPr lang="en-US" dirty="0" smtClean="0"/>
              <a:t>District 5</a:t>
            </a:r>
            <a:endParaRPr lang="en-US" dirty="0"/>
          </a:p>
        </p:txBody>
      </p:sp>
      <p:sp>
        <p:nvSpPr>
          <p:cNvPr id="7" name="Shape 237"/>
          <p:cNvSpPr txBox="1">
            <a:spLocks/>
          </p:cNvSpPr>
          <p:nvPr/>
        </p:nvSpPr>
        <p:spPr>
          <a:xfrm>
            <a:off x="658399" y="1069720"/>
            <a:ext cx="8372471" cy="431697"/>
          </a:xfrm>
          <a:prstGeom prst="rect">
            <a:avLst/>
          </a:prstGeom>
          <a:noFill/>
          <a:ln>
            <a:noFill/>
          </a:ln>
        </p:spPr>
        <p:txBody>
          <a:bodyPr vert="horz" lIns="121900" tIns="60933" rIns="121900" bIns="60933"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SzPct val="25000"/>
              <a:buNone/>
            </a:pPr>
            <a:r>
              <a:rPr lang="en-US" dirty="0" smtClean="0"/>
              <a:t>46</a:t>
            </a:r>
            <a:r>
              <a:rPr lang="en-US" baseline="30000" dirty="0" smtClean="0"/>
              <a:t>th</a:t>
            </a:r>
            <a:r>
              <a:rPr lang="en-US" dirty="0" smtClean="0"/>
              <a:t> and Post (in Lawrence)</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505761195"/>
              </p:ext>
            </p:extLst>
          </p:nvPr>
        </p:nvGraphicFramePr>
        <p:xfrm>
          <a:off x="629402" y="5043503"/>
          <a:ext cx="4584668" cy="960120"/>
        </p:xfrm>
        <a:graphic>
          <a:graphicData uri="http://schemas.openxmlformats.org/drawingml/2006/table">
            <a:tbl>
              <a:tblPr firstRow="1" bandRow="1">
                <a:tableStyleId>{5C22544A-7EE6-4342-B048-85BDC9FD1C3A}</a:tableStyleId>
              </a:tblPr>
              <a:tblGrid>
                <a:gridCol w="1146167">
                  <a:extLst>
                    <a:ext uri="{9D8B030D-6E8A-4147-A177-3AD203B41FA5}">
                      <a16:colId xmlns:a16="http://schemas.microsoft.com/office/drawing/2014/main" val="20000"/>
                    </a:ext>
                  </a:extLst>
                </a:gridCol>
                <a:gridCol w="1146167">
                  <a:extLst>
                    <a:ext uri="{9D8B030D-6E8A-4147-A177-3AD203B41FA5}">
                      <a16:colId xmlns:a16="http://schemas.microsoft.com/office/drawing/2014/main" val="20001"/>
                    </a:ext>
                  </a:extLst>
                </a:gridCol>
                <a:gridCol w="1146167">
                  <a:extLst>
                    <a:ext uri="{9D8B030D-6E8A-4147-A177-3AD203B41FA5}">
                      <a16:colId xmlns:a16="http://schemas.microsoft.com/office/drawing/2014/main" val="20002"/>
                    </a:ext>
                  </a:extLst>
                </a:gridCol>
                <a:gridCol w="1146167">
                  <a:extLst>
                    <a:ext uri="{9D8B030D-6E8A-4147-A177-3AD203B41FA5}">
                      <a16:colId xmlns:a16="http://schemas.microsoft.com/office/drawing/2014/main" val="20003"/>
                    </a:ext>
                  </a:extLst>
                </a:gridCol>
              </a:tblGrid>
              <a:tr h="314960">
                <a:tc>
                  <a:txBody>
                    <a:bodyPr/>
                    <a:lstStyle/>
                    <a:p>
                      <a:endParaRPr lang="en-US" sz="1500" dirty="0"/>
                    </a:p>
                  </a:txBody>
                  <a:tcPr>
                    <a:solidFill>
                      <a:schemeClr val="bg1">
                        <a:lumMod val="65000"/>
                        <a:alpha val="66000"/>
                      </a:schemeClr>
                    </a:solidFill>
                  </a:tcPr>
                </a:tc>
                <a:tc>
                  <a:txBody>
                    <a:bodyPr/>
                    <a:lstStyle/>
                    <a:p>
                      <a:r>
                        <a:rPr lang="en-US" sz="1500" dirty="0" smtClean="0"/>
                        <a:t>Today</a:t>
                      </a:r>
                      <a:endParaRPr lang="en-US" sz="1500" dirty="0"/>
                    </a:p>
                  </a:txBody>
                  <a:tcPr>
                    <a:solidFill>
                      <a:schemeClr val="bg1">
                        <a:lumMod val="65000"/>
                        <a:alpha val="66000"/>
                      </a:schemeClr>
                    </a:solidFill>
                  </a:tcPr>
                </a:tc>
                <a:tc>
                  <a:txBody>
                    <a:bodyPr/>
                    <a:lstStyle/>
                    <a:p>
                      <a:r>
                        <a:rPr lang="en-US" sz="1500" dirty="0" smtClean="0"/>
                        <a:t>Plan</a:t>
                      </a:r>
                      <a:endParaRPr lang="en-US" sz="1500" dirty="0"/>
                    </a:p>
                  </a:txBody>
                  <a:tcPr>
                    <a:solidFill>
                      <a:schemeClr val="bg1">
                        <a:lumMod val="65000"/>
                        <a:alpha val="66000"/>
                      </a:schemeClr>
                    </a:solidFill>
                  </a:tcPr>
                </a:tc>
                <a:tc>
                  <a:txBody>
                    <a:bodyPr/>
                    <a:lstStyle/>
                    <a:p>
                      <a:r>
                        <a:rPr lang="en-US" sz="1500" dirty="0" smtClean="0"/>
                        <a:t>Change</a:t>
                      </a:r>
                      <a:endParaRPr lang="en-US" sz="1500" dirty="0"/>
                    </a:p>
                  </a:txBody>
                  <a:tcPr>
                    <a:solidFill>
                      <a:schemeClr val="bg1">
                        <a:lumMod val="65000"/>
                        <a:alpha val="66000"/>
                      </a:schemeClr>
                    </a:solidFill>
                  </a:tcPr>
                </a:tc>
                <a:extLst>
                  <a:ext uri="{0D108BD9-81ED-4DB2-BD59-A6C34878D82A}">
                    <a16:rowId xmlns:a16="http://schemas.microsoft.com/office/drawing/2014/main" val="10000"/>
                  </a:ext>
                </a:extLst>
              </a:tr>
              <a:tr h="314960">
                <a:tc>
                  <a:txBody>
                    <a:bodyPr/>
                    <a:lstStyle/>
                    <a:p>
                      <a:r>
                        <a:rPr lang="en-US" sz="1500" dirty="0" smtClean="0"/>
                        <a:t>Residents</a:t>
                      </a:r>
                      <a:endParaRPr lang="en-US" sz="1500" dirty="0"/>
                    </a:p>
                  </a:txBody>
                  <a:tcPr>
                    <a:solidFill>
                      <a:srgbClr val="FFFFFF">
                        <a:alpha val="41000"/>
                      </a:srgbClr>
                    </a:solidFill>
                  </a:tcPr>
                </a:tc>
                <a:tc>
                  <a:txBody>
                    <a:bodyPr/>
                    <a:lstStyle/>
                    <a:p>
                      <a:r>
                        <a:rPr lang="en-US" sz="1500" dirty="0" smtClean="0"/>
                        <a:t>8,717</a:t>
                      </a:r>
                      <a:endParaRPr lang="en-US" sz="1500" dirty="0"/>
                    </a:p>
                  </a:txBody>
                  <a:tcPr>
                    <a:solidFill>
                      <a:srgbClr val="FFFFFF">
                        <a:alpha val="41000"/>
                      </a:srgbClr>
                    </a:solidFill>
                  </a:tcPr>
                </a:tc>
                <a:tc>
                  <a:txBody>
                    <a:bodyPr/>
                    <a:lstStyle/>
                    <a:p>
                      <a:r>
                        <a:rPr lang="en-US" sz="1500" dirty="0" smtClean="0"/>
                        <a:t>47,808</a:t>
                      </a:r>
                      <a:endParaRPr lang="en-US" sz="1500" dirty="0"/>
                    </a:p>
                  </a:txBody>
                  <a:tcPr>
                    <a:solidFill>
                      <a:srgbClr val="FFFFFF">
                        <a:alpha val="41000"/>
                      </a:srgbClr>
                    </a:solidFill>
                  </a:tcPr>
                </a:tc>
                <a:tc>
                  <a:txBody>
                    <a:bodyPr/>
                    <a:lstStyle/>
                    <a:p>
                      <a:r>
                        <a:rPr lang="en-US" sz="1500" b="1" dirty="0" smtClean="0"/>
                        <a:t>+448%</a:t>
                      </a:r>
                      <a:endParaRPr lang="en-US" sz="1500" b="1" dirty="0"/>
                    </a:p>
                  </a:txBody>
                  <a:tcPr>
                    <a:solidFill>
                      <a:srgbClr val="FFFFFF">
                        <a:alpha val="41000"/>
                      </a:srgbClr>
                    </a:solidFill>
                  </a:tcPr>
                </a:tc>
                <a:extLst>
                  <a:ext uri="{0D108BD9-81ED-4DB2-BD59-A6C34878D82A}">
                    <a16:rowId xmlns:a16="http://schemas.microsoft.com/office/drawing/2014/main" val="10001"/>
                  </a:ext>
                </a:extLst>
              </a:tr>
              <a:tr h="314960">
                <a:tc>
                  <a:txBody>
                    <a:bodyPr/>
                    <a:lstStyle/>
                    <a:p>
                      <a:r>
                        <a:rPr lang="en-US" sz="1500" dirty="0" smtClean="0"/>
                        <a:t>Jobs</a:t>
                      </a:r>
                      <a:endParaRPr lang="en-US" sz="1500" dirty="0"/>
                    </a:p>
                  </a:txBody>
                  <a:tcPr>
                    <a:solidFill>
                      <a:srgbClr val="FFFFFF">
                        <a:alpha val="41000"/>
                      </a:srgbClr>
                    </a:solidFill>
                  </a:tcPr>
                </a:tc>
                <a:tc>
                  <a:txBody>
                    <a:bodyPr/>
                    <a:lstStyle/>
                    <a:p>
                      <a:r>
                        <a:rPr lang="en-US" sz="1500" dirty="0" smtClean="0"/>
                        <a:t>8,023</a:t>
                      </a:r>
                      <a:endParaRPr lang="en-US" sz="1500" dirty="0"/>
                    </a:p>
                  </a:txBody>
                  <a:tcPr>
                    <a:solidFill>
                      <a:srgbClr val="FFFFFF">
                        <a:alpha val="41000"/>
                      </a:srgbClr>
                    </a:solidFill>
                  </a:tcPr>
                </a:tc>
                <a:tc>
                  <a:txBody>
                    <a:bodyPr/>
                    <a:lstStyle/>
                    <a:p>
                      <a:r>
                        <a:rPr lang="en-US" sz="1500" dirty="0" smtClean="0"/>
                        <a:t>109,222</a:t>
                      </a:r>
                      <a:endParaRPr lang="en-US" sz="1500" dirty="0"/>
                    </a:p>
                  </a:txBody>
                  <a:tcPr>
                    <a:solidFill>
                      <a:srgbClr val="FFFFFF">
                        <a:alpha val="41000"/>
                      </a:srgbClr>
                    </a:solidFill>
                  </a:tcPr>
                </a:tc>
                <a:tc>
                  <a:txBody>
                    <a:bodyPr/>
                    <a:lstStyle/>
                    <a:p>
                      <a:r>
                        <a:rPr lang="en-US" sz="1500" b="1" dirty="0" smtClean="0"/>
                        <a:t>+1,261%</a:t>
                      </a:r>
                      <a:endParaRPr lang="en-US" sz="1500" b="1" dirty="0"/>
                    </a:p>
                  </a:txBody>
                  <a:tcPr>
                    <a:solidFill>
                      <a:srgbClr val="FFFFFF">
                        <a:alpha val="41000"/>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18663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36"/>
          <p:cNvSpPr txBox="1">
            <a:spLocks noGrp="1"/>
          </p:cNvSpPr>
          <p:nvPr>
            <p:ph type="title"/>
          </p:nvPr>
        </p:nvSpPr>
        <p:spPr>
          <a:xfrm>
            <a:off x="1904302" y="744820"/>
            <a:ext cx="8450877" cy="468661"/>
          </a:xfrm>
          <a:prstGeom prst="rect">
            <a:avLst/>
          </a:prstGeom>
          <a:noFill/>
          <a:ln>
            <a:noFill/>
          </a:ln>
        </p:spPr>
        <p:txBody>
          <a:bodyPr vert="horz" lIns="121900" tIns="60933" rIns="121900" bIns="60933" rtlCol="0" anchor="b" anchorCtr="0">
            <a:noAutofit/>
          </a:bodyPr>
          <a:lstStyle/>
          <a:p>
            <a:pPr>
              <a:buSzPct val="25000"/>
            </a:pPr>
            <a:r>
              <a:rPr lang="en-US" dirty="0" smtClean="0"/>
              <a:t>District 2</a:t>
            </a:r>
            <a:endParaRPr lang="en-US" dirty="0"/>
          </a:p>
        </p:txBody>
      </p:sp>
      <p:pic>
        <p:nvPicPr>
          <p:cNvPr id="5" name="Picture 4"/>
          <p:cNvPicPr>
            <a:picLocks noChangeAspect="1"/>
          </p:cNvPicPr>
          <p:nvPr/>
        </p:nvPicPr>
        <p:blipFill rotWithShape="1">
          <a:blip r:embed="rId2"/>
          <a:srcRect l="24859" t="19895" r="25061" b="4711"/>
          <a:stretch/>
        </p:blipFill>
        <p:spPr>
          <a:xfrm>
            <a:off x="6565868" y="1501416"/>
            <a:ext cx="4200515" cy="4828018"/>
          </a:xfrm>
          <a:prstGeom prst="rect">
            <a:avLst/>
          </a:prstGeom>
        </p:spPr>
      </p:pic>
      <p:sp>
        <p:nvSpPr>
          <p:cNvPr id="6" name="Shape 237"/>
          <p:cNvSpPr txBox="1">
            <a:spLocks/>
          </p:cNvSpPr>
          <p:nvPr/>
        </p:nvSpPr>
        <p:spPr>
          <a:xfrm>
            <a:off x="1982707" y="1069720"/>
            <a:ext cx="8372471" cy="431697"/>
          </a:xfrm>
          <a:prstGeom prst="rect">
            <a:avLst/>
          </a:prstGeom>
          <a:noFill/>
          <a:ln>
            <a:noFill/>
          </a:ln>
        </p:spPr>
        <p:txBody>
          <a:bodyPr vert="horz" lIns="121900" tIns="60933" rIns="121900" bIns="60933"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SzPct val="25000"/>
              <a:buNone/>
            </a:pPr>
            <a:r>
              <a:rPr lang="en-US" dirty="0" smtClean="0"/>
              <a:t>86</a:t>
            </a:r>
            <a:r>
              <a:rPr lang="en-US" baseline="30000" dirty="0" smtClean="0"/>
              <a:t>th</a:t>
            </a:r>
            <a:r>
              <a:rPr lang="en-US" dirty="0" smtClean="0"/>
              <a:t> and College</a:t>
            </a:r>
            <a:endParaRPr lang="en-US" dirty="0"/>
          </a:p>
        </p:txBody>
      </p:sp>
      <p:pic>
        <p:nvPicPr>
          <p:cNvPr id="7" name="Picture 6"/>
          <p:cNvPicPr>
            <a:picLocks noChangeAspect="1"/>
          </p:cNvPicPr>
          <p:nvPr/>
        </p:nvPicPr>
        <p:blipFill rotWithShape="1">
          <a:blip r:embed="rId3"/>
          <a:srcRect l="24640" t="19685" r="25318" b="5030"/>
          <a:stretch/>
        </p:blipFill>
        <p:spPr>
          <a:xfrm>
            <a:off x="2073164" y="1501417"/>
            <a:ext cx="4200518" cy="4828018"/>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31254451"/>
              </p:ext>
            </p:extLst>
          </p:nvPr>
        </p:nvGraphicFramePr>
        <p:xfrm>
          <a:off x="2073164" y="5369315"/>
          <a:ext cx="4584668" cy="960120"/>
        </p:xfrm>
        <a:graphic>
          <a:graphicData uri="http://schemas.openxmlformats.org/drawingml/2006/table">
            <a:tbl>
              <a:tblPr firstRow="1" bandRow="1">
                <a:tableStyleId>{5C22544A-7EE6-4342-B048-85BDC9FD1C3A}</a:tableStyleId>
              </a:tblPr>
              <a:tblGrid>
                <a:gridCol w="1146167">
                  <a:extLst>
                    <a:ext uri="{9D8B030D-6E8A-4147-A177-3AD203B41FA5}">
                      <a16:colId xmlns:a16="http://schemas.microsoft.com/office/drawing/2014/main" val="20000"/>
                    </a:ext>
                  </a:extLst>
                </a:gridCol>
                <a:gridCol w="1146167">
                  <a:extLst>
                    <a:ext uri="{9D8B030D-6E8A-4147-A177-3AD203B41FA5}">
                      <a16:colId xmlns:a16="http://schemas.microsoft.com/office/drawing/2014/main" val="20001"/>
                    </a:ext>
                  </a:extLst>
                </a:gridCol>
                <a:gridCol w="1146167">
                  <a:extLst>
                    <a:ext uri="{9D8B030D-6E8A-4147-A177-3AD203B41FA5}">
                      <a16:colId xmlns:a16="http://schemas.microsoft.com/office/drawing/2014/main" val="20002"/>
                    </a:ext>
                  </a:extLst>
                </a:gridCol>
                <a:gridCol w="1146167">
                  <a:extLst>
                    <a:ext uri="{9D8B030D-6E8A-4147-A177-3AD203B41FA5}">
                      <a16:colId xmlns:a16="http://schemas.microsoft.com/office/drawing/2014/main" val="20003"/>
                    </a:ext>
                  </a:extLst>
                </a:gridCol>
              </a:tblGrid>
              <a:tr h="314960">
                <a:tc>
                  <a:txBody>
                    <a:bodyPr/>
                    <a:lstStyle/>
                    <a:p>
                      <a:endParaRPr lang="en-US" sz="1500" dirty="0"/>
                    </a:p>
                  </a:txBody>
                  <a:tcPr>
                    <a:solidFill>
                      <a:schemeClr val="bg1">
                        <a:lumMod val="65000"/>
                        <a:alpha val="66000"/>
                      </a:schemeClr>
                    </a:solidFill>
                  </a:tcPr>
                </a:tc>
                <a:tc>
                  <a:txBody>
                    <a:bodyPr/>
                    <a:lstStyle/>
                    <a:p>
                      <a:r>
                        <a:rPr lang="en-US" sz="1500" dirty="0" smtClean="0"/>
                        <a:t>Today</a:t>
                      </a:r>
                      <a:endParaRPr lang="en-US" sz="1500" dirty="0"/>
                    </a:p>
                  </a:txBody>
                  <a:tcPr>
                    <a:solidFill>
                      <a:schemeClr val="bg1">
                        <a:lumMod val="65000"/>
                        <a:alpha val="66000"/>
                      </a:schemeClr>
                    </a:solidFill>
                  </a:tcPr>
                </a:tc>
                <a:tc>
                  <a:txBody>
                    <a:bodyPr/>
                    <a:lstStyle/>
                    <a:p>
                      <a:r>
                        <a:rPr lang="en-US" sz="1500" dirty="0" smtClean="0"/>
                        <a:t>Plan</a:t>
                      </a:r>
                      <a:endParaRPr lang="en-US" sz="1500" dirty="0"/>
                    </a:p>
                  </a:txBody>
                  <a:tcPr>
                    <a:solidFill>
                      <a:schemeClr val="bg1">
                        <a:lumMod val="65000"/>
                        <a:alpha val="66000"/>
                      </a:schemeClr>
                    </a:solidFill>
                  </a:tcPr>
                </a:tc>
                <a:tc>
                  <a:txBody>
                    <a:bodyPr/>
                    <a:lstStyle/>
                    <a:p>
                      <a:r>
                        <a:rPr lang="en-US" sz="1500" dirty="0" smtClean="0"/>
                        <a:t>Change</a:t>
                      </a:r>
                      <a:endParaRPr lang="en-US" sz="1500" dirty="0"/>
                    </a:p>
                  </a:txBody>
                  <a:tcPr>
                    <a:solidFill>
                      <a:schemeClr val="bg1">
                        <a:lumMod val="65000"/>
                        <a:alpha val="66000"/>
                      </a:schemeClr>
                    </a:solidFill>
                  </a:tcPr>
                </a:tc>
                <a:extLst>
                  <a:ext uri="{0D108BD9-81ED-4DB2-BD59-A6C34878D82A}">
                    <a16:rowId xmlns:a16="http://schemas.microsoft.com/office/drawing/2014/main" val="10000"/>
                  </a:ext>
                </a:extLst>
              </a:tr>
              <a:tr h="314960">
                <a:tc>
                  <a:txBody>
                    <a:bodyPr/>
                    <a:lstStyle/>
                    <a:p>
                      <a:r>
                        <a:rPr lang="en-US" sz="1500" dirty="0" smtClean="0"/>
                        <a:t>Residents</a:t>
                      </a:r>
                      <a:endParaRPr lang="en-US" sz="1500" dirty="0"/>
                    </a:p>
                  </a:txBody>
                  <a:tcPr>
                    <a:solidFill>
                      <a:srgbClr val="FFFFFF">
                        <a:alpha val="41000"/>
                      </a:srgbClr>
                    </a:solidFill>
                  </a:tcPr>
                </a:tc>
                <a:tc>
                  <a:txBody>
                    <a:bodyPr/>
                    <a:lstStyle/>
                    <a:p>
                      <a:r>
                        <a:rPr lang="en-US" sz="1500" dirty="0" smtClean="0"/>
                        <a:t>31,119</a:t>
                      </a:r>
                      <a:endParaRPr lang="en-US" sz="1500" dirty="0"/>
                    </a:p>
                  </a:txBody>
                  <a:tcPr>
                    <a:solidFill>
                      <a:srgbClr val="FFFFFF">
                        <a:alpha val="41000"/>
                      </a:srgbClr>
                    </a:solidFill>
                  </a:tcPr>
                </a:tc>
                <a:tc>
                  <a:txBody>
                    <a:bodyPr/>
                    <a:lstStyle/>
                    <a:p>
                      <a:r>
                        <a:rPr lang="en-US" sz="1500" dirty="0" smtClean="0"/>
                        <a:t>67,360</a:t>
                      </a:r>
                      <a:endParaRPr lang="en-US" sz="1500" dirty="0"/>
                    </a:p>
                  </a:txBody>
                  <a:tcPr>
                    <a:solidFill>
                      <a:srgbClr val="FFFFFF">
                        <a:alpha val="41000"/>
                      </a:srgbClr>
                    </a:solidFill>
                  </a:tcPr>
                </a:tc>
                <a:tc>
                  <a:txBody>
                    <a:bodyPr/>
                    <a:lstStyle/>
                    <a:p>
                      <a:r>
                        <a:rPr lang="en-US" sz="1500" b="1" dirty="0" smtClean="0"/>
                        <a:t>+116%</a:t>
                      </a:r>
                      <a:endParaRPr lang="en-US" sz="1500" b="1" dirty="0"/>
                    </a:p>
                  </a:txBody>
                  <a:tcPr>
                    <a:solidFill>
                      <a:srgbClr val="FFFFFF">
                        <a:alpha val="41000"/>
                      </a:srgbClr>
                    </a:solidFill>
                  </a:tcPr>
                </a:tc>
                <a:extLst>
                  <a:ext uri="{0D108BD9-81ED-4DB2-BD59-A6C34878D82A}">
                    <a16:rowId xmlns:a16="http://schemas.microsoft.com/office/drawing/2014/main" val="10001"/>
                  </a:ext>
                </a:extLst>
              </a:tr>
              <a:tr h="314960">
                <a:tc>
                  <a:txBody>
                    <a:bodyPr/>
                    <a:lstStyle/>
                    <a:p>
                      <a:r>
                        <a:rPr lang="en-US" sz="1500" dirty="0" smtClean="0"/>
                        <a:t>Jobs</a:t>
                      </a:r>
                      <a:endParaRPr lang="en-US" sz="1500" dirty="0"/>
                    </a:p>
                  </a:txBody>
                  <a:tcPr>
                    <a:solidFill>
                      <a:srgbClr val="FFFFFF">
                        <a:alpha val="41000"/>
                      </a:srgbClr>
                    </a:solidFill>
                  </a:tcPr>
                </a:tc>
                <a:tc>
                  <a:txBody>
                    <a:bodyPr/>
                    <a:lstStyle/>
                    <a:p>
                      <a:r>
                        <a:rPr lang="en-US" sz="1500" dirty="0" smtClean="0"/>
                        <a:t>67,360</a:t>
                      </a:r>
                      <a:endParaRPr lang="en-US" sz="1500" dirty="0"/>
                    </a:p>
                  </a:txBody>
                  <a:tcPr>
                    <a:solidFill>
                      <a:srgbClr val="FFFFFF">
                        <a:alpha val="41000"/>
                      </a:srgbClr>
                    </a:solidFill>
                  </a:tcPr>
                </a:tc>
                <a:tc>
                  <a:txBody>
                    <a:bodyPr/>
                    <a:lstStyle/>
                    <a:p>
                      <a:r>
                        <a:rPr lang="en-US" sz="1500" dirty="0" smtClean="0"/>
                        <a:t>249,677</a:t>
                      </a:r>
                      <a:endParaRPr lang="en-US" sz="1500" dirty="0"/>
                    </a:p>
                  </a:txBody>
                  <a:tcPr>
                    <a:solidFill>
                      <a:srgbClr val="FFFFFF">
                        <a:alpha val="41000"/>
                      </a:srgbClr>
                    </a:solidFill>
                  </a:tcPr>
                </a:tc>
                <a:tc>
                  <a:txBody>
                    <a:bodyPr/>
                    <a:lstStyle/>
                    <a:p>
                      <a:r>
                        <a:rPr lang="en-US" sz="1500" b="1" dirty="0" smtClean="0"/>
                        <a:t>+271%</a:t>
                      </a:r>
                      <a:endParaRPr lang="en-US" sz="1500" b="1" dirty="0"/>
                    </a:p>
                  </a:txBody>
                  <a:tcPr>
                    <a:solidFill>
                      <a:srgbClr val="FFFFFF">
                        <a:alpha val="41000"/>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76602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9762" t="19477" r="9395" b="15859"/>
          <a:stretch/>
        </p:blipFill>
        <p:spPr>
          <a:xfrm>
            <a:off x="703411" y="1501417"/>
            <a:ext cx="5391220" cy="3782451"/>
          </a:xfrm>
          <a:prstGeom prst="rect">
            <a:avLst/>
          </a:prstGeom>
        </p:spPr>
      </p:pic>
      <p:sp>
        <p:nvSpPr>
          <p:cNvPr id="5" name="Shape 236"/>
          <p:cNvSpPr txBox="1">
            <a:spLocks noGrp="1"/>
          </p:cNvSpPr>
          <p:nvPr>
            <p:ph type="title"/>
          </p:nvPr>
        </p:nvSpPr>
        <p:spPr>
          <a:xfrm>
            <a:off x="753414" y="744820"/>
            <a:ext cx="8450877" cy="468661"/>
          </a:xfrm>
          <a:prstGeom prst="rect">
            <a:avLst/>
          </a:prstGeom>
          <a:noFill/>
          <a:ln>
            <a:noFill/>
          </a:ln>
        </p:spPr>
        <p:txBody>
          <a:bodyPr vert="horz" lIns="121900" tIns="60933" rIns="121900" bIns="60933" rtlCol="0" anchor="b" anchorCtr="0">
            <a:noAutofit/>
          </a:bodyPr>
          <a:lstStyle/>
          <a:p>
            <a:pPr>
              <a:buSzPct val="25000"/>
            </a:pPr>
            <a:r>
              <a:rPr lang="en-US" dirty="0" smtClean="0"/>
              <a:t>District 6</a:t>
            </a:r>
            <a:endParaRPr lang="en-US" dirty="0"/>
          </a:p>
        </p:txBody>
      </p:sp>
      <p:sp>
        <p:nvSpPr>
          <p:cNvPr id="6" name="Shape 237"/>
          <p:cNvSpPr txBox="1">
            <a:spLocks/>
          </p:cNvSpPr>
          <p:nvPr/>
        </p:nvSpPr>
        <p:spPr>
          <a:xfrm>
            <a:off x="831819" y="1069720"/>
            <a:ext cx="8372471" cy="431697"/>
          </a:xfrm>
          <a:prstGeom prst="rect">
            <a:avLst/>
          </a:prstGeom>
          <a:noFill/>
          <a:ln>
            <a:noFill/>
          </a:ln>
        </p:spPr>
        <p:txBody>
          <a:bodyPr vert="horz" lIns="121900" tIns="60933" rIns="121900" bIns="60933"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SzPct val="25000"/>
              <a:buNone/>
            </a:pPr>
            <a:r>
              <a:rPr lang="en-US" dirty="0" smtClean="0"/>
              <a:t>25</a:t>
            </a:r>
            <a:r>
              <a:rPr lang="en-US" baseline="30000" dirty="0" smtClean="0"/>
              <a:t>th</a:t>
            </a:r>
            <a:r>
              <a:rPr lang="en-US" dirty="0" smtClean="0"/>
              <a:t> and High School Road (Speedway)</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896398310"/>
              </p:ext>
            </p:extLst>
          </p:nvPr>
        </p:nvGraphicFramePr>
        <p:xfrm>
          <a:off x="708232" y="4302528"/>
          <a:ext cx="4584668" cy="960120"/>
        </p:xfrm>
        <a:graphic>
          <a:graphicData uri="http://schemas.openxmlformats.org/drawingml/2006/table">
            <a:tbl>
              <a:tblPr firstRow="1" bandRow="1">
                <a:tableStyleId>{5C22544A-7EE6-4342-B048-85BDC9FD1C3A}</a:tableStyleId>
              </a:tblPr>
              <a:tblGrid>
                <a:gridCol w="1146167">
                  <a:extLst>
                    <a:ext uri="{9D8B030D-6E8A-4147-A177-3AD203B41FA5}">
                      <a16:colId xmlns:a16="http://schemas.microsoft.com/office/drawing/2014/main" val="20000"/>
                    </a:ext>
                  </a:extLst>
                </a:gridCol>
                <a:gridCol w="1146167">
                  <a:extLst>
                    <a:ext uri="{9D8B030D-6E8A-4147-A177-3AD203B41FA5}">
                      <a16:colId xmlns:a16="http://schemas.microsoft.com/office/drawing/2014/main" val="20001"/>
                    </a:ext>
                  </a:extLst>
                </a:gridCol>
                <a:gridCol w="1146167">
                  <a:extLst>
                    <a:ext uri="{9D8B030D-6E8A-4147-A177-3AD203B41FA5}">
                      <a16:colId xmlns:a16="http://schemas.microsoft.com/office/drawing/2014/main" val="20002"/>
                    </a:ext>
                  </a:extLst>
                </a:gridCol>
                <a:gridCol w="1146167">
                  <a:extLst>
                    <a:ext uri="{9D8B030D-6E8A-4147-A177-3AD203B41FA5}">
                      <a16:colId xmlns:a16="http://schemas.microsoft.com/office/drawing/2014/main" val="20003"/>
                    </a:ext>
                  </a:extLst>
                </a:gridCol>
              </a:tblGrid>
              <a:tr h="314960">
                <a:tc>
                  <a:txBody>
                    <a:bodyPr/>
                    <a:lstStyle/>
                    <a:p>
                      <a:endParaRPr lang="en-US" sz="1500" dirty="0"/>
                    </a:p>
                  </a:txBody>
                  <a:tcPr>
                    <a:solidFill>
                      <a:schemeClr val="bg1">
                        <a:lumMod val="65000"/>
                        <a:alpha val="66000"/>
                      </a:schemeClr>
                    </a:solidFill>
                  </a:tcPr>
                </a:tc>
                <a:tc>
                  <a:txBody>
                    <a:bodyPr/>
                    <a:lstStyle/>
                    <a:p>
                      <a:r>
                        <a:rPr lang="en-US" sz="1500" dirty="0" smtClean="0"/>
                        <a:t>Today</a:t>
                      </a:r>
                      <a:endParaRPr lang="en-US" sz="1500" dirty="0"/>
                    </a:p>
                  </a:txBody>
                  <a:tcPr>
                    <a:solidFill>
                      <a:schemeClr val="bg1">
                        <a:lumMod val="65000"/>
                        <a:alpha val="66000"/>
                      </a:schemeClr>
                    </a:solidFill>
                  </a:tcPr>
                </a:tc>
                <a:tc>
                  <a:txBody>
                    <a:bodyPr/>
                    <a:lstStyle/>
                    <a:p>
                      <a:r>
                        <a:rPr lang="en-US" sz="1500" dirty="0" smtClean="0"/>
                        <a:t>Plan</a:t>
                      </a:r>
                      <a:endParaRPr lang="en-US" sz="1500" dirty="0"/>
                    </a:p>
                  </a:txBody>
                  <a:tcPr>
                    <a:solidFill>
                      <a:schemeClr val="bg1">
                        <a:lumMod val="65000"/>
                        <a:alpha val="66000"/>
                      </a:schemeClr>
                    </a:solidFill>
                  </a:tcPr>
                </a:tc>
                <a:tc>
                  <a:txBody>
                    <a:bodyPr/>
                    <a:lstStyle/>
                    <a:p>
                      <a:r>
                        <a:rPr lang="en-US" sz="1500" dirty="0" smtClean="0"/>
                        <a:t>Change</a:t>
                      </a:r>
                      <a:endParaRPr lang="en-US" sz="1500" dirty="0"/>
                    </a:p>
                  </a:txBody>
                  <a:tcPr>
                    <a:solidFill>
                      <a:schemeClr val="bg1">
                        <a:lumMod val="65000"/>
                        <a:alpha val="66000"/>
                      </a:schemeClr>
                    </a:solidFill>
                  </a:tcPr>
                </a:tc>
                <a:extLst>
                  <a:ext uri="{0D108BD9-81ED-4DB2-BD59-A6C34878D82A}">
                    <a16:rowId xmlns:a16="http://schemas.microsoft.com/office/drawing/2014/main" val="10000"/>
                  </a:ext>
                </a:extLst>
              </a:tr>
              <a:tr h="314960">
                <a:tc>
                  <a:txBody>
                    <a:bodyPr/>
                    <a:lstStyle/>
                    <a:p>
                      <a:r>
                        <a:rPr lang="en-US" sz="1500" dirty="0" smtClean="0"/>
                        <a:t>Residents</a:t>
                      </a:r>
                      <a:endParaRPr lang="en-US" sz="1500" dirty="0"/>
                    </a:p>
                  </a:txBody>
                  <a:tcPr>
                    <a:solidFill>
                      <a:srgbClr val="FFFFFF">
                        <a:alpha val="41000"/>
                      </a:srgbClr>
                    </a:solidFill>
                  </a:tcPr>
                </a:tc>
                <a:tc>
                  <a:txBody>
                    <a:bodyPr/>
                    <a:lstStyle/>
                    <a:p>
                      <a:r>
                        <a:rPr lang="en-US" sz="1500" dirty="0" smtClean="0"/>
                        <a:t>27,406</a:t>
                      </a:r>
                      <a:endParaRPr lang="en-US" sz="1500" dirty="0"/>
                    </a:p>
                  </a:txBody>
                  <a:tcPr>
                    <a:solidFill>
                      <a:srgbClr val="FFFFFF">
                        <a:alpha val="41000"/>
                      </a:srgbClr>
                    </a:solidFill>
                  </a:tcPr>
                </a:tc>
                <a:tc>
                  <a:txBody>
                    <a:bodyPr/>
                    <a:lstStyle/>
                    <a:p>
                      <a:r>
                        <a:rPr lang="en-US" sz="1500" dirty="0" smtClean="0"/>
                        <a:t>50,810</a:t>
                      </a:r>
                      <a:endParaRPr lang="en-US" sz="1500" dirty="0"/>
                    </a:p>
                  </a:txBody>
                  <a:tcPr>
                    <a:solidFill>
                      <a:srgbClr val="FFFFFF">
                        <a:alpha val="41000"/>
                      </a:srgbClr>
                    </a:solidFill>
                  </a:tcPr>
                </a:tc>
                <a:tc>
                  <a:txBody>
                    <a:bodyPr/>
                    <a:lstStyle/>
                    <a:p>
                      <a:r>
                        <a:rPr lang="en-US" sz="1500" b="1" dirty="0" smtClean="0"/>
                        <a:t>+85%</a:t>
                      </a:r>
                      <a:endParaRPr lang="en-US" sz="1500" b="1" dirty="0"/>
                    </a:p>
                  </a:txBody>
                  <a:tcPr>
                    <a:solidFill>
                      <a:srgbClr val="FFFFFF">
                        <a:alpha val="41000"/>
                      </a:srgbClr>
                    </a:solidFill>
                  </a:tcPr>
                </a:tc>
                <a:extLst>
                  <a:ext uri="{0D108BD9-81ED-4DB2-BD59-A6C34878D82A}">
                    <a16:rowId xmlns:a16="http://schemas.microsoft.com/office/drawing/2014/main" val="10001"/>
                  </a:ext>
                </a:extLst>
              </a:tr>
              <a:tr h="314960">
                <a:tc>
                  <a:txBody>
                    <a:bodyPr/>
                    <a:lstStyle/>
                    <a:p>
                      <a:r>
                        <a:rPr lang="en-US" sz="1500" dirty="0" smtClean="0"/>
                        <a:t>Jobs</a:t>
                      </a:r>
                      <a:endParaRPr lang="en-US" sz="1500" dirty="0"/>
                    </a:p>
                  </a:txBody>
                  <a:tcPr>
                    <a:solidFill>
                      <a:srgbClr val="FFFFFF">
                        <a:alpha val="41000"/>
                      </a:srgbClr>
                    </a:solidFill>
                  </a:tcPr>
                </a:tc>
                <a:tc>
                  <a:txBody>
                    <a:bodyPr/>
                    <a:lstStyle/>
                    <a:p>
                      <a:r>
                        <a:rPr lang="en-US" sz="1500" dirty="0" smtClean="0"/>
                        <a:t>69,615</a:t>
                      </a:r>
                      <a:endParaRPr lang="en-US" sz="1500" dirty="0"/>
                    </a:p>
                  </a:txBody>
                  <a:tcPr>
                    <a:solidFill>
                      <a:srgbClr val="FFFFFF">
                        <a:alpha val="41000"/>
                      </a:srgbClr>
                    </a:solidFill>
                  </a:tcPr>
                </a:tc>
                <a:tc>
                  <a:txBody>
                    <a:bodyPr/>
                    <a:lstStyle/>
                    <a:p>
                      <a:r>
                        <a:rPr lang="en-US" sz="1500" dirty="0" smtClean="0"/>
                        <a:t>157,452</a:t>
                      </a:r>
                      <a:endParaRPr lang="en-US" sz="1500" dirty="0"/>
                    </a:p>
                  </a:txBody>
                  <a:tcPr>
                    <a:solidFill>
                      <a:srgbClr val="FFFFFF">
                        <a:alpha val="41000"/>
                      </a:srgbClr>
                    </a:solidFill>
                  </a:tcPr>
                </a:tc>
                <a:tc>
                  <a:txBody>
                    <a:bodyPr/>
                    <a:lstStyle/>
                    <a:p>
                      <a:r>
                        <a:rPr lang="en-US" sz="1500" b="1" dirty="0" smtClean="0"/>
                        <a:t>+126%</a:t>
                      </a:r>
                      <a:endParaRPr lang="en-US" sz="1500" b="1" dirty="0"/>
                    </a:p>
                  </a:txBody>
                  <a:tcPr>
                    <a:solidFill>
                      <a:srgbClr val="FFFFFF">
                        <a:alpha val="41000"/>
                      </a:srgbClr>
                    </a:solidFill>
                  </a:tcPr>
                </a:tc>
                <a:extLst>
                  <a:ext uri="{0D108BD9-81ED-4DB2-BD59-A6C34878D82A}">
                    <a16:rowId xmlns:a16="http://schemas.microsoft.com/office/drawing/2014/main" val="10002"/>
                  </a:ext>
                </a:extLst>
              </a:tr>
            </a:tbl>
          </a:graphicData>
        </a:graphic>
      </p:graphicFrame>
      <p:pic>
        <p:nvPicPr>
          <p:cNvPr id="8" name="Picture 7"/>
          <p:cNvPicPr>
            <a:picLocks noChangeAspect="1"/>
          </p:cNvPicPr>
          <p:nvPr/>
        </p:nvPicPr>
        <p:blipFill rotWithShape="1">
          <a:blip r:embed="rId3"/>
          <a:srcRect l="20019" t="19697" r="8905" b="15651"/>
          <a:stretch/>
        </p:blipFill>
        <p:spPr>
          <a:xfrm>
            <a:off x="6463193" y="1501418"/>
            <a:ext cx="5405213" cy="3781782"/>
          </a:xfrm>
          <a:prstGeom prst="rect">
            <a:avLst/>
          </a:prstGeom>
        </p:spPr>
      </p:pic>
    </p:spTree>
    <p:extLst>
      <p:ext uri="{BB962C8B-B14F-4D97-AF65-F5344CB8AC3E}">
        <p14:creationId xmlns:p14="http://schemas.microsoft.com/office/powerpoint/2010/main" val="2178622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Commuter Connect</a:t>
            </a:r>
            <a:endParaRPr lang="en-US" dirty="0"/>
          </a:p>
        </p:txBody>
      </p:sp>
      <p:sp>
        <p:nvSpPr>
          <p:cNvPr id="3" name="Content Placeholder 2"/>
          <p:cNvSpPr>
            <a:spLocks noGrp="1"/>
          </p:cNvSpPr>
          <p:nvPr>
            <p:ph idx="1"/>
          </p:nvPr>
        </p:nvSpPr>
        <p:spPr/>
        <p:txBody>
          <a:bodyPr/>
          <a:lstStyle/>
          <a:p>
            <a:r>
              <a:rPr lang="en-US" dirty="0" smtClean="0"/>
              <a:t>26</a:t>
            </a:r>
            <a:r>
              <a:rPr lang="en-US" dirty="0"/>
              <a:t> vanpools in Central Indiana helping 243</a:t>
            </a:r>
            <a:r>
              <a:rPr lang="en-US"/>
              <a:t> </a:t>
            </a:r>
            <a:r>
              <a:rPr lang="en-US" smtClean="0"/>
              <a:t>employees</a:t>
            </a:r>
          </a:p>
          <a:p>
            <a:r>
              <a:rPr lang="en-US" smtClean="0"/>
              <a:t>Seven </a:t>
            </a:r>
            <a:r>
              <a:rPr lang="en-US" dirty="0"/>
              <a:t>of the </a:t>
            </a:r>
            <a:r>
              <a:rPr lang="en-US" dirty="0" smtClean="0"/>
              <a:t>26 vanpools </a:t>
            </a:r>
            <a:r>
              <a:rPr lang="en-US" dirty="0"/>
              <a:t>originate in Hamilton County and carry 69 Hamilton County residents to their places of employment at the Defense Finance and Accounting Services facility in Lawrence, Delphi in Kokomo and various downtown Indianapolis locations. </a:t>
            </a:r>
            <a:endParaRPr lang="en-US" dirty="0" smtClean="0"/>
          </a:p>
          <a:p>
            <a:r>
              <a:rPr lang="en-US" dirty="0" smtClean="0"/>
              <a:t>Three </a:t>
            </a:r>
            <a:r>
              <a:rPr lang="en-US" dirty="0"/>
              <a:t>vanpools originate in Marion, Indiana, and carry 21 employees to The Cellular Connection in Carmel.</a:t>
            </a:r>
          </a:p>
          <a:p>
            <a:endParaRPr lang="en-US" dirty="0">
              <a:solidFill>
                <a:srgbClr val="FF0000"/>
              </a:solidFill>
            </a:endParaRPr>
          </a:p>
        </p:txBody>
      </p:sp>
    </p:spTree>
    <p:extLst>
      <p:ext uri="{BB962C8B-B14F-4D97-AF65-F5344CB8AC3E}">
        <p14:creationId xmlns:p14="http://schemas.microsoft.com/office/powerpoint/2010/main" val="28852511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cstate="print">
            <a:extLst>
              <a:ext uri="{28A0092B-C50C-407E-A947-70E740481C1C}">
                <a14:useLocalDpi xmlns:a14="http://schemas.microsoft.com/office/drawing/2010/main" val="0"/>
              </a:ext>
            </a:extLst>
          </a:blip>
          <a:srcRect t="8411"/>
          <a:stretch/>
        </p:blipFill>
        <p:spPr bwMode="auto">
          <a:xfrm>
            <a:off x="1466193" y="236483"/>
            <a:ext cx="9285889" cy="6424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73183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2650"/>
          </a:xfrm>
        </p:spPr>
        <p:txBody>
          <a:bodyPr/>
          <a:lstStyle/>
          <a:p>
            <a:r>
              <a:rPr lang="en-US" dirty="0" smtClean="0"/>
              <a:t>Commuting Mode Share</a:t>
            </a:r>
            <a:endParaRPr lang="en-US"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2976718743"/>
              </p:ext>
            </p:extLst>
          </p:nvPr>
        </p:nvGraphicFramePr>
        <p:xfrm>
          <a:off x="2175641" y="1340069"/>
          <a:ext cx="4448509" cy="46757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1552282749"/>
              </p:ext>
            </p:extLst>
          </p:nvPr>
        </p:nvGraphicFramePr>
        <p:xfrm>
          <a:off x="6373116" y="1339832"/>
          <a:ext cx="4289634" cy="4678271"/>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046" y="4026355"/>
            <a:ext cx="1849175" cy="2559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611681" y="1327775"/>
            <a:ext cx="3098069" cy="369332"/>
          </a:xfrm>
          <a:prstGeom prst="rect">
            <a:avLst/>
          </a:prstGeom>
          <a:noFill/>
        </p:spPr>
        <p:txBody>
          <a:bodyPr wrap="square" rtlCol="0">
            <a:spAutoFit/>
          </a:bodyPr>
          <a:lstStyle/>
          <a:p>
            <a:r>
              <a:rPr lang="en-US" b="1" dirty="0" smtClean="0"/>
              <a:t>Marion County</a:t>
            </a:r>
            <a:endParaRPr lang="en-US" b="1" dirty="0"/>
          </a:p>
        </p:txBody>
      </p:sp>
      <p:sp>
        <p:nvSpPr>
          <p:cNvPr id="8" name="TextBox 7"/>
          <p:cNvSpPr txBox="1"/>
          <p:nvPr/>
        </p:nvSpPr>
        <p:spPr>
          <a:xfrm>
            <a:off x="8056111" y="1327775"/>
            <a:ext cx="3098069" cy="369332"/>
          </a:xfrm>
          <a:prstGeom prst="rect">
            <a:avLst/>
          </a:prstGeom>
          <a:noFill/>
        </p:spPr>
        <p:txBody>
          <a:bodyPr wrap="square" rtlCol="0">
            <a:spAutoFit/>
          </a:bodyPr>
          <a:lstStyle/>
          <a:p>
            <a:r>
              <a:rPr lang="en-US" b="1" dirty="0" smtClean="0"/>
              <a:t>Hamilton County</a:t>
            </a:r>
            <a:endParaRPr lang="en-US" b="1" dirty="0"/>
          </a:p>
        </p:txBody>
      </p:sp>
    </p:spTree>
    <p:extLst>
      <p:ext uri="{BB962C8B-B14F-4D97-AF65-F5344CB8AC3E}">
        <p14:creationId xmlns:p14="http://schemas.microsoft.com/office/powerpoint/2010/main" val="3502716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13790"/>
          <a:stretch/>
        </p:blipFill>
        <p:spPr>
          <a:xfrm>
            <a:off x="0" y="0"/>
            <a:ext cx="11828392" cy="3548254"/>
          </a:xfrm>
          <a:prstGeom prst="rect">
            <a:avLst/>
          </a:prstGeom>
        </p:spPr>
      </p:pic>
      <p:pic>
        <p:nvPicPr>
          <p:cNvPr id="4" name="Picture 3"/>
          <p:cNvPicPr>
            <a:picLocks noChangeAspect="1"/>
          </p:cNvPicPr>
          <p:nvPr/>
        </p:nvPicPr>
        <p:blipFill rotWithShape="1">
          <a:blip r:embed="rId4"/>
          <a:srcRect b="9099"/>
          <a:stretch/>
        </p:blipFill>
        <p:spPr>
          <a:xfrm>
            <a:off x="0" y="3115168"/>
            <a:ext cx="11828392" cy="3742832"/>
          </a:xfrm>
          <a:prstGeom prst="rect">
            <a:avLst/>
          </a:prstGeom>
        </p:spPr>
      </p:pic>
    </p:spTree>
    <p:extLst>
      <p:ext uri="{BB962C8B-B14F-4D97-AF65-F5344CB8AC3E}">
        <p14:creationId xmlns:p14="http://schemas.microsoft.com/office/powerpoint/2010/main" val="3681016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60786" y="24664"/>
            <a:ext cx="8799786" cy="6849098"/>
          </a:xfrm>
          <a:prstGeom prst="rect">
            <a:avLst/>
          </a:prstGeom>
        </p:spPr>
      </p:pic>
    </p:spTree>
    <p:extLst>
      <p:ext uri="{BB962C8B-B14F-4D97-AF65-F5344CB8AC3E}">
        <p14:creationId xmlns:p14="http://schemas.microsoft.com/office/powerpoint/2010/main" val="28465741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7435" b="18858"/>
          <a:stretch/>
        </p:blipFill>
        <p:spPr>
          <a:xfrm>
            <a:off x="1108840" y="662152"/>
            <a:ext cx="10751775" cy="5943600"/>
          </a:xfrm>
          <a:prstGeom prst="rect">
            <a:avLst/>
          </a:prstGeom>
        </p:spPr>
      </p:pic>
    </p:spTree>
    <p:extLst>
      <p:ext uri="{BB962C8B-B14F-4D97-AF65-F5344CB8AC3E}">
        <p14:creationId xmlns:p14="http://schemas.microsoft.com/office/powerpoint/2010/main" val="7348820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forward</a:t>
            </a:r>
            <a:endParaRPr lang="en-US" dirty="0"/>
          </a:p>
        </p:txBody>
      </p:sp>
      <p:sp>
        <p:nvSpPr>
          <p:cNvPr id="3" name="Content Placeholder 2"/>
          <p:cNvSpPr>
            <a:spLocks noGrp="1"/>
          </p:cNvSpPr>
          <p:nvPr>
            <p:ph idx="1"/>
          </p:nvPr>
        </p:nvSpPr>
        <p:spPr>
          <a:xfrm>
            <a:off x="693683" y="1825625"/>
            <a:ext cx="10660117" cy="4351338"/>
          </a:xfrm>
        </p:spPr>
        <p:txBody>
          <a:bodyPr/>
          <a:lstStyle/>
          <a:p>
            <a:r>
              <a:rPr lang="en-US" dirty="0" smtClean="0"/>
              <a:t>96</a:t>
            </a:r>
            <a:r>
              <a:rPr lang="en-US" baseline="30000" dirty="0" smtClean="0"/>
              <a:t>th</a:t>
            </a:r>
            <a:r>
              <a:rPr lang="en-US" dirty="0" smtClean="0"/>
              <a:t> and Keystone – Intersection Improvement Planned - Carmel</a:t>
            </a:r>
          </a:p>
          <a:p>
            <a:r>
              <a:rPr lang="en-US" dirty="0" smtClean="0"/>
              <a:t>113</a:t>
            </a:r>
            <a:r>
              <a:rPr lang="en-US" baseline="30000" dirty="0" smtClean="0"/>
              <a:t>th</a:t>
            </a:r>
            <a:r>
              <a:rPr lang="en-US" dirty="0" smtClean="0"/>
              <a:t> and Florida Street Roundabout – Fishers</a:t>
            </a:r>
          </a:p>
          <a:p>
            <a:r>
              <a:rPr lang="en-US" dirty="0" smtClean="0"/>
              <a:t>126</a:t>
            </a:r>
            <a:r>
              <a:rPr lang="en-US" baseline="30000" dirty="0" smtClean="0"/>
              <a:t>th</a:t>
            </a:r>
            <a:r>
              <a:rPr lang="en-US" dirty="0" smtClean="0"/>
              <a:t> St and Reynolds Intersection Improvement – Fishers</a:t>
            </a:r>
          </a:p>
          <a:p>
            <a:r>
              <a:rPr lang="en-US" dirty="0" smtClean="0"/>
              <a:t>Lowes Way to Keystone Ramp – series of improvements – Hamilton Co</a:t>
            </a:r>
          </a:p>
          <a:p>
            <a:r>
              <a:rPr lang="en-US" dirty="0" smtClean="0"/>
              <a:t>236</a:t>
            </a:r>
            <a:r>
              <a:rPr lang="en-US" baseline="30000" dirty="0" smtClean="0"/>
              <a:t>th</a:t>
            </a:r>
            <a:r>
              <a:rPr lang="en-US" dirty="0" smtClean="0"/>
              <a:t> Street East &amp; West – Rehabilitation  - Hamilton Co</a:t>
            </a:r>
          </a:p>
          <a:p>
            <a:r>
              <a:rPr lang="en-US" dirty="0" smtClean="0"/>
              <a:t>186</a:t>
            </a:r>
            <a:r>
              <a:rPr lang="en-US" baseline="30000" dirty="0" smtClean="0"/>
              <a:t>th</a:t>
            </a:r>
            <a:r>
              <a:rPr lang="en-US" dirty="0" smtClean="0"/>
              <a:t> &amp; Cumberland Roundabout – Noblesville</a:t>
            </a:r>
          </a:p>
          <a:p>
            <a:r>
              <a:rPr lang="en-US" dirty="0" smtClean="0"/>
              <a:t>19</a:t>
            </a:r>
            <a:r>
              <a:rPr lang="en-US" baseline="30000" dirty="0" smtClean="0"/>
              <a:t>th</a:t>
            </a:r>
            <a:r>
              <a:rPr lang="en-US" dirty="0" smtClean="0"/>
              <a:t> &amp; Pleasant St Roundabout – Noblesville </a:t>
            </a:r>
            <a:endParaRPr lang="en-US" dirty="0"/>
          </a:p>
        </p:txBody>
      </p:sp>
    </p:spTree>
    <p:extLst>
      <p:ext uri="{BB962C8B-B14F-4D97-AF65-F5344CB8AC3E}">
        <p14:creationId xmlns:p14="http://schemas.microsoft.com/office/powerpoint/2010/main" val="37563917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856" y="5894883"/>
            <a:ext cx="10515600" cy="662781"/>
          </a:xfrm>
        </p:spPr>
        <p:txBody>
          <a:bodyPr>
            <a:normAutofit fontScale="90000"/>
          </a:bodyPr>
          <a:lstStyle/>
          <a:p>
            <a:r>
              <a:rPr lang="en-US" dirty="0" smtClean="0"/>
              <a:t>More Information can be found at </a:t>
            </a:r>
            <a:r>
              <a:rPr lang="en-US" u="sng" dirty="0" smtClean="0"/>
              <a:t>indympo.org</a:t>
            </a:r>
            <a:endParaRPr lang="en-US" u="sng" dirty="0"/>
          </a:p>
        </p:txBody>
      </p:sp>
      <p:pic>
        <p:nvPicPr>
          <p:cNvPr id="4" name="Picture 3"/>
          <p:cNvPicPr>
            <a:picLocks noChangeAspect="1"/>
          </p:cNvPicPr>
          <p:nvPr/>
        </p:nvPicPr>
        <p:blipFill>
          <a:blip r:embed="rId2"/>
          <a:stretch>
            <a:fillRect/>
          </a:stretch>
        </p:blipFill>
        <p:spPr>
          <a:xfrm>
            <a:off x="2175642" y="365125"/>
            <a:ext cx="7394028" cy="5545521"/>
          </a:xfrm>
          <a:prstGeom prst="rect">
            <a:avLst/>
          </a:prstGeom>
        </p:spPr>
      </p:pic>
    </p:spTree>
    <p:extLst>
      <p:ext uri="{BB962C8B-B14F-4D97-AF65-F5344CB8AC3E}">
        <p14:creationId xmlns:p14="http://schemas.microsoft.com/office/powerpoint/2010/main" val="1650916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a:stretch>
            <a:fillRect/>
          </a:stretch>
        </p:blipFill>
        <p:spPr>
          <a:xfrm>
            <a:off x="435632" y="215109"/>
            <a:ext cx="11320736" cy="6427782"/>
          </a:xfrm>
          <a:prstGeom prst="rect">
            <a:avLst/>
          </a:prstGeom>
        </p:spPr>
      </p:pic>
    </p:spTree>
    <p:extLst>
      <p:ext uri="{BB962C8B-B14F-4D97-AF65-F5344CB8AC3E}">
        <p14:creationId xmlns:p14="http://schemas.microsoft.com/office/powerpoint/2010/main" val="2841763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Freight Exports</a:t>
            </a:r>
            <a:endParaRPr lang="en-US" dirty="0"/>
          </a:p>
        </p:txBody>
      </p:sp>
      <p:pic>
        <p:nvPicPr>
          <p:cNvPr id="4" name="Content Placeholder 3"/>
          <p:cNvPicPr>
            <a:picLocks noGrp="1" noChangeAspect="1"/>
          </p:cNvPicPr>
          <p:nvPr>
            <p:ph idx="1"/>
          </p:nvPr>
        </p:nvPicPr>
        <p:blipFill>
          <a:blip r:embed="rId3"/>
          <a:stretch>
            <a:fillRect/>
          </a:stretch>
        </p:blipFill>
        <p:spPr>
          <a:xfrm>
            <a:off x="838200" y="2573533"/>
            <a:ext cx="10515600" cy="2855521"/>
          </a:xfrm>
          <a:prstGeom prst="rect">
            <a:avLst/>
          </a:prstGeom>
        </p:spPr>
      </p:pic>
    </p:spTree>
    <p:extLst>
      <p:ext uri="{BB962C8B-B14F-4D97-AF65-F5344CB8AC3E}">
        <p14:creationId xmlns:p14="http://schemas.microsoft.com/office/powerpoint/2010/main" val="1243835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562546" y="805804"/>
            <a:ext cx="11066908" cy="5246391"/>
          </a:xfrm>
          <a:prstGeom prst="rect">
            <a:avLst/>
          </a:prstGeom>
        </p:spPr>
      </p:pic>
    </p:spTree>
    <p:extLst>
      <p:ext uri="{BB962C8B-B14F-4D97-AF65-F5344CB8AC3E}">
        <p14:creationId xmlns:p14="http://schemas.microsoft.com/office/powerpoint/2010/main" val="2704398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19354" y="1690688"/>
            <a:ext cx="8686800" cy="48768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Change in Regional Share of Jobs</a:t>
            </a:r>
            <a:br>
              <a:rPr lang="en-US" dirty="0" smtClean="0"/>
            </a:br>
            <a:r>
              <a:rPr lang="en-US" dirty="0"/>
              <a:t>2</a:t>
            </a:r>
            <a:r>
              <a:rPr lang="en-US" dirty="0" smtClean="0"/>
              <a:t>000 to 2013</a:t>
            </a:r>
            <a:endParaRPr lang="en-US" dirty="0"/>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3380436707"/>
              </p:ext>
            </p:extLst>
          </p:nvPr>
        </p:nvGraphicFramePr>
        <p:xfrm>
          <a:off x="1119354" y="1690688"/>
          <a:ext cx="8229600" cy="4724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5474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 of Population Growth</a:t>
            </a:r>
            <a:br>
              <a:rPr lang="en-US" dirty="0" smtClean="0"/>
            </a:br>
            <a:r>
              <a:rPr lang="en-US" dirty="0" smtClean="0"/>
              <a:t>2000 to 2013</a:t>
            </a:r>
            <a:endParaRPr lang="en-US" dirty="0"/>
          </a:p>
        </p:txBody>
      </p:sp>
      <p:sp>
        <p:nvSpPr>
          <p:cNvPr id="7" name="Rectangle 6"/>
          <p:cNvSpPr/>
          <p:nvPr/>
        </p:nvSpPr>
        <p:spPr>
          <a:xfrm>
            <a:off x="838200" y="1690688"/>
            <a:ext cx="9157138" cy="496236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ontent Placeholder 5"/>
          <p:cNvGraphicFramePr>
            <a:graphicFrameLocks noGrp="1"/>
          </p:cNvGraphicFramePr>
          <p:nvPr>
            <p:ph idx="1"/>
            <p:extLst>
              <p:ext uri="{D42A27DB-BD31-4B8C-83A1-F6EECF244321}">
                <p14:modId xmlns:p14="http://schemas.microsoft.com/office/powerpoint/2010/main" val="291747854"/>
              </p:ext>
            </p:extLst>
          </p:nvPr>
        </p:nvGraphicFramePr>
        <p:xfrm>
          <a:off x="1136431" y="1928648"/>
          <a:ext cx="8229600" cy="4724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56602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 &amp; Jobs</a:t>
            </a:r>
            <a:endParaRPr lang="en-US" dirty="0"/>
          </a:p>
        </p:txBody>
      </p:sp>
      <p:sp>
        <p:nvSpPr>
          <p:cNvPr id="3" name="Content Placeholder 2"/>
          <p:cNvSpPr>
            <a:spLocks noGrp="1"/>
          </p:cNvSpPr>
          <p:nvPr>
            <p:ph idx="1"/>
          </p:nvPr>
        </p:nvSpPr>
        <p:spPr/>
        <p:txBody>
          <a:bodyPr/>
          <a:lstStyle/>
          <a:p>
            <a:r>
              <a:rPr lang="en-US" dirty="0" smtClean="0"/>
              <a:t>Transportation for getting  people to jobs </a:t>
            </a:r>
          </a:p>
          <a:p>
            <a:pPr lvl="1"/>
            <a:r>
              <a:rPr lang="en-US" dirty="0" smtClean="0"/>
              <a:t>Roads</a:t>
            </a:r>
          </a:p>
          <a:p>
            <a:pPr lvl="1"/>
            <a:r>
              <a:rPr lang="en-US" dirty="0" smtClean="0"/>
              <a:t>Transit</a:t>
            </a:r>
          </a:p>
          <a:p>
            <a:r>
              <a:rPr lang="en-US" dirty="0" smtClean="0"/>
              <a:t>Transportation for goods </a:t>
            </a:r>
            <a:r>
              <a:rPr lang="en-US" smtClean="0"/>
              <a:t>and services</a:t>
            </a:r>
            <a:endParaRPr lang="en-US" dirty="0" smtClean="0"/>
          </a:p>
          <a:p>
            <a:pPr lvl="1"/>
            <a:r>
              <a:rPr lang="en-US" dirty="0" smtClean="0"/>
              <a:t>Roads</a:t>
            </a:r>
          </a:p>
          <a:p>
            <a:pPr lvl="1"/>
            <a:r>
              <a:rPr lang="en-US" dirty="0" smtClean="0"/>
              <a:t>Rail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6143" y="2181390"/>
            <a:ext cx="4359198" cy="3273480"/>
          </a:xfrm>
          <a:prstGeom prst="rect">
            <a:avLst/>
          </a:prstGeom>
        </p:spPr>
      </p:pic>
    </p:spTree>
    <p:extLst>
      <p:ext uri="{BB962C8B-B14F-4D97-AF65-F5344CB8AC3E}">
        <p14:creationId xmlns:p14="http://schemas.microsoft.com/office/powerpoint/2010/main" val="8802341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65864" y="365125"/>
            <a:ext cx="6187936" cy="6485234"/>
          </a:xfrm>
          <a:prstGeom prst="rect">
            <a:avLst/>
          </a:prstGeom>
        </p:spPr>
      </p:pic>
      <p:sp>
        <p:nvSpPr>
          <p:cNvPr id="2" name="Title 1"/>
          <p:cNvSpPr>
            <a:spLocks noGrp="1"/>
          </p:cNvSpPr>
          <p:nvPr>
            <p:ph type="title"/>
          </p:nvPr>
        </p:nvSpPr>
        <p:spPr>
          <a:xfrm>
            <a:off x="490465" y="790794"/>
            <a:ext cx="4191000" cy="1325563"/>
          </a:xfrm>
        </p:spPr>
        <p:txBody>
          <a:bodyPr/>
          <a:lstStyle/>
          <a:p>
            <a:r>
              <a:rPr lang="en-US" dirty="0" smtClean="0"/>
              <a:t>Regional </a:t>
            </a:r>
            <a:br>
              <a:rPr lang="en-US" dirty="0" smtClean="0"/>
            </a:br>
            <a:r>
              <a:rPr lang="en-US" dirty="0" smtClean="0"/>
              <a:t>Employment</a:t>
            </a:r>
            <a:endParaRPr lang="en-US" dirty="0"/>
          </a:p>
        </p:txBody>
      </p:sp>
      <p:pic>
        <p:nvPicPr>
          <p:cNvPr id="5" name="Picture 4"/>
          <p:cNvPicPr>
            <a:picLocks noChangeAspect="1"/>
          </p:cNvPicPr>
          <p:nvPr/>
        </p:nvPicPr>
        <p:blipFill>
          <a:blip r:embed="rId3"/>
          <a:stretch>
            <a:fillRect/>
          </a:stretch>
        </p:blipFill>
        <p:spPr>
          <a:xfrm>
            <a:off x="142731" y="4593609"/>
            <a:ext cx="4886469" cy="2122501"/>
          </a:xfrm>
          <a:prstGeom prst="rect">
            <a:avLst/>
          </a:prstGeom>
        </p:spPr>
      </p:pic>
    </p:spTree>
    <p:extLst>
      <p:ext uri="{BB962C8B-B14F-4D97-AF65-F5344CB8AC3E}">
        <p14:creationId xmlns:p14="http://schemas.microsoft.com/office/powerpoint/2010/main" val="2946869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10182</TotalTime>
  <Words>308</Words>
  <Application>Microsoft Office PowerPoint</Application>
  <PresentationFormat>Widescreen</PresentationFormat>
  <Paragraphs>96</Paragraphs>
  <Slides>23</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2016 Neighborhoods  NOW Conference</vt:lpstr>
      <vt:lpstr>PowerPoint Presentation</vt:lpstr>
      <vt:lpstr>PowerPoint Presentation</vt:lpstr>
      <vt:lpstr>Freight Exports</vt:lpstr>
      <vt:lpstr>PowerPoint Presentation</vt:lpstr>
      <vt:lpstr>Change in Regional Share of Jobs 2000 to 2013</vt:lpstr>
      <vt:lpstr>Percent of Population Growth 2000 to 2013</vt:lpstr>
      <vt:lpstr>Transportation &amp; Jobs</vt:lpstr>
      <vt:lpstr>Regional  Employment</vt:lpstr>
      <vt:lpstr>PowerPoint Presentation</vt:lpstr>
      <vt:lpstr>Part Time Jobs in Hamilton County</vt:lpstr>
      <vt:lpstr>Full Time Jobs in Hamilton County</vt:lpstr>
      <vt:lpstr>Signing Bonus</vt:lpstr>
      <vt:lpstr>District 5</vt:lpstr>
      <vt:lpstr>District 2</vt:lpstr>
      <vt:lpstr>District 6</vt:lpstr>
      <vt:lpstr>Commuter Connect</vt:lpstr>
      <vt:lpstr>PowerPoint Presentation</vt:lpstr>
      <vt:lpstr>Commuting Mode Share</vt:lpstr>
      <vt:lpstr>PowerPoint Presentation</vt:lpstr>
      <vt:lpstr>PowerPoint Presentation</vt:lpstr>
      <vt:lpstr>Moving forward</vt:lpstr>
      <vt:lpstr>More Information can be found at indympo.org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Gremling, Anna M.</dc:creator>
  <cp:lastModifiedBy>Gremling, Anna M.</cp:lastModifiedBy>
  <cp:revision>29</cp:revision>
  <cp:lastPrinted>2016-11-09T14:45:20Z</cp:lastPrinted>
  <dcterms:created xsi:type="dcterms:W3CDTF">2016-10-31T12:05:27Z</dcterms:created>
  <dcterms:modified xsi:type="dcterms:W3CDTF">2016-11-09T14:49:30Z</dcterms:modified>
</cp:coreProperties>
</file>